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A169-512D-417F-B855-F4280C01BA05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D04B-D197-41A6-B4DD-6761B83B6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A169-512D-417F-B855-F4280C01BA05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D04B-D197-41A6-B4DD-6761B83B6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A169-512D-417F-B855-F4280C01BA05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D04B-D197-41A6-B4DD-6761B83B6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A169-512D-417F-B855-F4280C01BA05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D04B-D197-41A6-B4DD-6761B83B6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A169-512D-417F-B855-F4280C01BA05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D04B-D197-41A6-B4DD-6761B83B6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A169-512D-417F-B855-F4280C01BA05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D04B-D197-41A6-B4DD-6761B83B6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A169-512D-417F-B855-F4280C01BA05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D04B-D197-41A6-B4DD-6761B83B6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A169-512D-417F-B855-F4280C01BA05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D04B-D197-41A6-B4DD-6761B83B6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A169-512D-417F-B855-F4280C01BA05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D04B-D197-41A6-B4DD-6761B83B6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A169-512D-417F-B855-F4280C01BA05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D04B-D197-41A6-B4DD-6761B83B6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A169-512D-417F-B855-F4280C01BA05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D04B-D197-41A6-B4DD-6761B83B6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2A169-512D-417F-B855-F4280C01BA05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9D04B-D197-41A6-B4DD-6761B83B6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idora.purwakartakab.go.id/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idora.purwakartakab.go.id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418;p15"/>
          <p:cNvSpPr txBox="1"/>
          <p:nvPr/>
        </p:nvSpPr>
        <p:spPr>
          <a:xfrm>
            <a:off x="685800" y="1752600"/>
            <a:ext cx="77235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MANUAL BOOK</a:t>
            </a:r>
          </a:p>
          <a:p>
            <a:pPr lvl="0"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MEKANISEME LANGKAH  PETUNJUK PENGGUNAAN</a:t>
            </a:r>
          </a:p>
          <a:p>
            <a:pPr lvl="0" algn="ctr"/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lvl="0" algn="ctr"/>
            <a:r>
              <a:rPr lang="en-US" sz="4800" b="1" dirty="0">
                <a:solidFill>
                  <a:schemeClr val="tx2">
                    <a:lumMod val="50000"/>
                  </a:schemeClr>
                </a:solidFill>
              </a:rPr>
              <a:t>SIDORA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en-US" sz="2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nn-NO" sz="2000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nn-NO" sz="2400" b="1" dirty="0">
                <a:solidFill>
                  <a:schemeClr val="tx2">
                    <a:lumMod val="50000"/>
                  </a:schemeClr>
                </a:solidFill>
              </a:rPr>
              <a:t>Sistem Aplikasi Digital Olah Rekam Arsip)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j-lt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22" name="Group 18">
            <a:extLst>
              <a:ext uri="{FF2B5EF4-FFF2-40B4-BE49-F238E27FC236}">
                <a16:creationId xmlns:a16="http://schemas.microsoft.com/office/drawing/2014/main" id="{C1B71136-540B-4006-9D9D-6B24F571F8A0}"/>
              </a:ext>
            </a:extLst>
          </p:cNvPr>
          <p:cNvGrpSpPr>
            <a:grpSpLocks/>
          </p:cNvGrpSpPr>
          <p:nvPr/>
        </p:nvGrpSpPr>
        <p:grpSpPr bwMode="auto">
          <a:xfrm>
            <a:off x="92075" y="31042"/>
            <a:ext cx="8939213" cy="1295400"/>
            <a:chOff x="92756" y="87136"/>
            <a:chExt cx="8938744" cy="1296144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8ED1AB76-CD85-4DA5-86BD-4873C07AED19}"/>
                </a:ext>
              </a:extLst>
            </p:cNvPr>
            <p:cNvSpPr/>
            <p:nvPr/>
          </p:nvSpPr>
          <p:spPr>
            <a:xfrm flipV="1">
              <a:off x="92756" y="87136"/>
              <a:ext cx="1296920" cy="1296144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552DA1-A68A-4BD0-8D6B-EFADE1B1049B}"/>
                </a:ext>
              </a:extLst>
            </p:cNvPr>
            <p:cNvSpPr/>
            <p:nvPr/>
          </p:nvSpPr>
          <p:spPr>
            <a:xfrm>
              <a:off x="1115052" y="87136"/>
              <a:ext cx="7916448" cy="1016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pic>
          <p:nvPicPr>
            <p:cNvPr id="25" name="Picture 2" descr="E:\logo2.png">
              <a:extLst>
                <a:ext uri="{FF2B5EF4-FFF2-40B4-BE49-F238E27FC236}">
                  <a16:creationId xmlns:a16="http://schemas.microsoft.com/office/drawing/2014/main" id="{D5830D54-E585-4604-AC4B-3ED61C7CC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87" y="204515"/>
              <a:ext cx="469967" cy="61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4" name="Group 523"/>
          <p:cNvGrpSpPr/>
          <p:nvPr/>
        </p:nvGrpSpPr>
        <p:grpSpPr>
          <a:xfrm>
            <a:off x="2133600" y="4515730"/>
            <a:ext cx="4553952" cy="942330"/>
            <a:chOff x="4064964" y="3068925"/>
            <a:chExt cx="4553952" cy="942330"/>
          </a:xfrm>
        </p:grpSpPr>
        <p:sp>
          <p:nvSpPr>
            <p:cNvPr id="4" name="Google Shape;318;p15"/>
            <p:cNvSpPr/>
            <p:nvPr/>
          </p:nvSpPr>
          <p:spPr>
            <a:xfrm>
              <a:off x="4303755" y="3068925"/>
              <a:ext cx="4261018" cy="942330"/>
            </a:xfrm>
            <a:custGeom>
              <a:avLst/>
              <a:gdLst/>
              <a:ahLst/>
              <a:cxnLst/>
              <a:rect l="l" t="t" r="r" b="b"/>
              <a:pathLst>
                <a:path w="107264" h="28997" extrusionOk="0">
                  <a:moveTo>
                    <a:pt x="52173" y="0"/>
                  </a:moveTo>
                  <a:cubicBezTo>
                    <a:pt x="28601" y="0"/>
                    <a:pt x="4999" y="635"/>
                    <a:pt x="3325" y="2293"/>
                  </a:cubicBezTo>
                  <a:cubicBezTo>
                    <a:pt x="0" y="5618"/>
                    <a:pt x="5162" y="27374"/>
                    <a:pt x="6936" y="27913"/>
                  </a:cubicBezTo>
                  <a:cubicBezTo>
                    <a:pt x="9502" y="28707"/>
                    <a:pt x="23688" y="28997"/>
                    <a:pt x="40484" y="28997"/>
                  </a:cubicBezTo>
                  <a:cubicBezTo>
                    <a:pt x="67222" y="28997"/>
                    <a:pt x="100574" y="28262"/>
                    <a:pt x="104191" y="27659"/>
                  </a:cubicBezTo>
                  <a:cubicBezTo>
                    <a:pt x="107263" y="27153"/>
                    <a:pt x="103431" y="3338"/>
                    <a:pt x="100866" y="1532"/>
                  </a:cubicBezTo>
                  <a:cubicBezTo>
                    <a:pt x="99580" y="643"/>
                    <a:pt x="75891" y="0"/>
                    <a:pt x="52173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19;p15"/>
            <p:cNvSpPr/>
            <p:nvPr/>
          </p:nvSpPr>
          <p:spPr>
            <a:xfrm>
              <a:off x="7981835" y="3097100"/>
              <a:ext cx="637081" cy="894364"/>
            </a:xfrm>
            <a:custGeom>
              <a:avLst/>
              <a:gdLst/>
              <a:ahLst/>
              <a:cxnLst/>
              <a:rect l="l" t="t" r="r" b="b"/>
              <a:pathLst>
                <a:path w="19604" h="27521" extrusionOk="0">
                  <a:moveTo>
                    <a:pt x="8392" y="0"/>
                  </a:moveTo>
                  <a:cubicBezTo>
                    <a:pt x="6682" y="6113"/>
                    <a:pt x="4371" y="22137"/>
                    <a:pt x="0" y="27521"/>
                  </a:cubicBezTo>
                  <a:cubicBezTo>
                    <a:pt x="8551" y="27299"/>
                    <a:pt x="14916" y="26982"/>
                    <a:pt x="16531" y="26729"/>
                  </a:cubicBezTo>
                  <a:cubicBezTo>
                    <a:pt x="19603" y="26222"/>
                    <a:pt x="15771" y="2439"/>
                    <a:pt x="13206" y="665"/>
                  </a:cubicBezTo>
                  <a:cubicBezTo>
                    <a:pt x="12858" y="412"/>
                    <a:pt x="11116" y="190"/>
                    <a:pt x="839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0;p15"/>
            <p:cNvSpPr/>
            <p:nvPr/>
          </p:nvSpPr>
          <p:spPr>
            <a:xfrm>
              <a:off x="4064964" y="3224718"/>
              <a:ext cx="630939" cy="630907"/>
            </a:xfrm>
            <a:custGeom>
              <a:avLst/>
              <a:gdLst/>
              <a:ahLst/>
              <a:cxnLst/>
              <a:rect l="l" t="t" r="r" b="b"/>
              <a:pathLst>
                <a:path w="19415" h="19414" extrusionOk="0">
                  <a:moveTo>
                    <a:pt x="9723" y="0"/>
                  </a:moveTo>
                  <a:cubicBezTo>
                    <a:pt x="4340" y="0"/>
                    <a:pt x="1" y="4339"/>
                    <a:pt x="1" y="9691"/>
                  </a:cubicBezTo>
                  <a:cubicBezTo>
                    <a:pt x="1" y="15075"/>
                    <a:pt x="4340" y="19413"/>
                    <a:pt x="9723" y="19413"/>
                  </a:cubicBezTo>
                  <a:cubicBezTo>
                    <a:pt x="15075" y="19413"/>
                    <a:pt x="19414" y="15075"/>
                    <a:pt x="19414" y="9691"/>
                  </a:cubicBezTo>
                  <a:cubicBezTo>
                    <a:pt x="19414" y="4339"/>
                    <a:pt x="15075" y="0"/>
                    <a:pt x="972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1;p15"/>
            <p:cNvSpPr/>
            <p:nvPr/>
          </p:nvSpPr>
          <p:spPr>
            <a:xfrm>
              <a:off x="4158621" y="3472739"/>
              <a:ext cx="260435" cy="260402"/>
            </a:xfrm>
            <a:custGeom>
              <a:avLst/>
              <a:gdLst/>
              <a:ahLst/>
              <a:cxnLst/>
              <a:rect l="l" t="t" r="r" b="b"/>
              <a:pathLst>
                <a:path w="8014" h="8013" extrusionOk="0">
                  <a:moveTo>
                    <a:pt x="3991" y="2312"/>
                  </a:moveTo>
                  <a:cubicBezTo>
                    <a:pt x="4941" y="2312"/>
                    <a:pt x="5670" y="3072"/>
                    <a:pt x="5670" y="3991"/>
                  </a:cubicBezTo>
                  <a:cubicBezTo>
                    <a:pt x="5670" y="4941"/>
                    <a:pt x="4941" y="5669"/>
                    <a:pt x="3991" y="5669"/>
                  </a:cubicBezTo>
                  <a:cubicBezTo>
                    <a:pt x="3073" y="5669"/>
                    <a:pt x="2313" y="4909"/>
                    <a:pt x="2313" y="3991"/>
                  </a:cubicBezTo>
                  <a:cubicBezTo>
                    <a:pt x="2313" y="3072"/>
                    <a:pt x="3073" y="2312"/>
                    <a:pt x="3991" y="2312"/>
                  </a:cubicBezTo>
                  <a:close/>
                  <a:moveTo>
                    <a:pt x="3769" y="1"/>
                  </a:moveTo>
                  <a:cubicBezTo>
                    <a:pt x="3579" y="1"/>
                    <a:pt x="3453" y="127"/>
                    <a:pt x="3453" y="317"/>
                  </a:cubicBezTo>
                  <a:lnTo>
                    <a:pt x="3453" y="1489"/>
                  </a:lnTo>
                  <a:cubicBezTo>
                    <a:pt x="3136" y="1584"/>
                    <a:pt x="2883" y="1679"/>
                    <a:pt x="2629" y="1837"/>
                  </a:cubicBezTo>
                  <a:lnTo>
                    <a:pt x="1806" y="1014"/>
                  </a:lnTo>
                  <a:cubicBezTo>
                    <a:pt x="1743" y="951"/>
                    <a:pt x="1656" y="919"/>
                    <a:pt x="1568" y="919"/>
                  </a:cubicBezTo>
                  <a:cubicBezTo>
                    <a:pt x="1481" y="919"/>
                    <a:pt x="1394" y="951"/>
                    <a:pt x="1331" y="1014"/>
                  </a:cubicBezTo>
                  <a:lnTo>
                    <a:pt x="1014" y="1331"/>
                  </a:lnTo>
                  <a:cubicBezTo>
                    <a:pt x="888" y="1457"/>
                    <a:pt x="888" y="1679"/>
                    <a:pt x="1014" y="1806"/>
                  </a:cubicBezTo>
                  <a:lnTo>
                    <a:pt x="1838" y="2629"/>
                  </a:lnTo>
                  <a:cubicBezTo>
                    <a:pt x="1679" y="2882"/>
                    <a:pt x="1584" y="3136"/>
                    <a:pt x="1489" y="3452"/>
                  </a:cubicBezTo>
                  <a:lnTo>
                    <a:pt x="318" y="3452"/>
                  </a:lnTo>
                  <a:cubicBezTo>
                    <a:pt x="128" y="3452"/>
                    <a:pt x="1" y="3579"/>
                    <a:pt x="1" y="3769"/>
                  </a:cubicBezTo>
                  <a:lnTo>
                    <a:pt x="1" y="4244"/>
                  </a:lnTo>
                  <a:cubicBezTo>
                    <a:pt x="1" y="4403"/>
                    <a:pt x="128" y="4561"/>
                    <a:pt x="318" y="4561"/>
                  </a:cubicBezTo>
                  <a:lnTo>
                    <a:pt x="1489" y="4561"/>
                  </a:lnTo>
                  <a:cubicBezTo>
                    <a:pt x="1553" y="4846"/>
                    <a:pt x="1679" y="5131"/>
                    <a:pt x="1838" y="5353"/>
                  </a:cubicBezTo>
                  <a:lnTo>
                    <a:pt x="1014" y="6208"/>
                  </a:lnTo>
                  <a:cubicBezTo>
                    <a:pt x="888" y="6334"/>
                    <a:pt x="888" y="6524"/>
                    <a:pt x="1014" y="6651"/>
                  </a:cubicBezTo>
                  <a:lnTo>
                    <a:pt x="1331" y="6999"/>
                  </a:lnTo>
                  <a:cubicBezTo>
                    <a:pt x="1394" y="7063"/>
                    <a:pt x="1481" y="7094"/>
                    <a:pt x="1568" y="7094"/>
                  </a:cubicBezTo>
                  <a:cubicBezTo>
                    <a:pt x="1656" y="7094"/>
                    <a:pt x="1743" y="7063"/>
                    <a:pt x="1806" y="6999"/>
                  </a:cubicBezTo>
                  <a:lnTo>
                    <a:pt x="2629" y="6144"/>
                  </a:lnTo>
                  <a:cubicBezTo>
                    <a:pt x="2883" y="6303"/>
                    <a:pt x="3136" y="6429"/>
                    <a:pt x="3453" y="6493"/>
                  </a:cubicBezTo>
                  <a:lnTo>
                    <a:pt x="3453" y="7664"/>
                  </a:lnTo>
                  <a:cubicBezTo>
                    <a:pt x="3453" y="7854"/>
                    <a:pt x="3579" y="8013"/>
                    <a:pt x="3769" y="8013"/>
                  </a:cubicBezTo>
                  <a:lnTo>
                    <a:pt x="4245" y="8013"/>
                  </a:lnTo>
                  <a:cubicBezTo>
                    <a:pt x="4403" y="8013"/>
                    <a:pt x="4561" y="7854"/>
                    <a:pt x="4561" y="7664"/>
                  </a:cubicBezTo>
                  <a:lnTo>
                    <a:pt x="4561" y="6493"/>
                  </a:lnTo>
                  <a:cubicBezTo>
                    <a:pt x="4846" y="6429"/>
                    <a:pt x="5131" y="6303"/>
                    <a:pt x="5385" y="6144"/>
                  </a:cubicBezTo>
                  <a:lnTo>
                    <a:pt x="6208" y="6999"/>
                  </a:lnTo>
                  <a:cubicBezTo>
                    <a:pt x="6271" y="7063"/>
                    <a:pt x="6351" y="7094"/>
                    <a:pt x="6430" y="7094"/>
                  </a:cubicBezTo>
                  <a:cubicBezTo>
                    <a:pt x="6509" y="7094"/>
                    <a:pt x="6588" y="7063"/>
                    <a:pt x="6651" y="6999"/>
                  </a:cubicBezTo>
                  <a:lnTo>
                    <a:pt x="7000" y="6651"/>
                  </a:lnTo>
                  <a:cubicBezTo>
                    <a:pt x="7126" y="6524"/>
                    <a:pt x="7126" y="6334"/>
                    <a:pt x="7000" y="6208"/>
                  </a:cubicBezTo>
                  <a:lnTo>
                    <a:pt x="6176" y="5353"/>
                  </a:lnTo>
                  <a:cubicBezTo>
                    <a:pt x="6303" y="5131"/>
                    <a:pt x="6430" y="4846"/>
                    <a:pt x="6493" y="4561"/>
                  </a:cubicBezTo>
                  <a:lnTo>
                    <a:pt x="7696" y="4561"/>
                  </a:lnTo>
                  <a:cubicBezTo>
                    <a:pt x="7855" y="4561"/>
                    <a:pt x="8013" y="4403"/>
                    <a:pt x="8013" y="4244"/>
                  </a:cubicBezTo>
                  <a:lnTo>
                    <a:pt x="8013" y="3769"/>
                  </a:lnTo>
                  <a:cubicBezTo>
                    <a:pt x="8013" y="3579"/>
                    <a:pt x="7855" y="3452"/>
                    <a:pt x="7696" y="3452"/>
                  </a:cubicBezTo>
                  <a:lnTo>
                    <a:pt x="6493" y="3452"/>
                  </a:lnTo>
                  <a:cubicBezTo>
                    <a:pt x="6430" y="3136"/>
                    <a:pt x="6335" y="2882"/>
                    <a:pt x="6176" y="2629"/>
                  </a:cubicBezTo>
                  <a:lnTo>
                    <a:pt x="7000" y="1806"/>
                  </a:lnTo>
                  <a:cubicBezTo>
                    <a:pt x="7126" y="1679"/>
                    <a:pt x="7126" y="1457"/>
                    <a:pt x="7000" y="1331"/>
                  </a:cubicBezTo>
                  <a:lnTo>
                    <a:pt x="6651" y="1014"/>
                  </a:lnTo>
                  <a:cubicBezTo>
                    <a:pt x="6588" y="951"/>
                    <a:pt x="6509" y="919"/>
                    <a:pt x="6430" y="919"/>
                  </a:cubicBezTo>
                  <a:cubicBezTo>
                    <a:pt x="6351" y="919"/>
                    <a:pt x="6271" y="951"/>
                    <a:pt x="6208" y="1014"/>
                  </a:cubicBezTo>
                  <a:lnTo>
                    <a:pt x="5385" y="1837"/>
                  </a:lnTo>
                  <a:cubicBezTo>
                    <a:pt x="5131" y="1679"/>
                    <a:pt x="4846" y="1584"/>
                    <a:pt x="4561" y="1489"/>
                  </a:cubicBezTo>
                  <a:lnTo>
                    <a:pt x="4561" y="317"/>
                  </a:lnTo>
                  <a:cubicBezTo>
                    <a:pt x="4561" y="127"/>
                    <a:pt x="4403" y="1"/>
                    <a:pt x="424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2;p15"/>
            <p:cNvSpPr/>
            <p:nvPr/>
          </p:nvSpPr>
          <p:spPr>
            <a:xfrm>
              <a:off x="4254359" y="3568444"/>
              <a:ext cx="67952" cy="67952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45" y="1"/>
                  </a:moveTo>
                  <a:cubicBezTo>
                    <a:pt x="475" y="1"/>
                    <a:pt x="0" y="476"/>
                    <a:pt x="0" y="1046"/>
                  </a:cubicBezTo>
                  <a:cubicBezTo>
                    <a:pt x="0" y="1648"/>
                    <a:pt x="475" y="2091"/>
                    <a:pt x="1045" y="2091"/>
                  </a:cubicBezTo>
                  <a:cubicBezTo>
                    <a:pt x="1647" y="2091"/>
                    <a:pt x="2090" y="1648"/>
                    <a:pt x="2090" y="1046"/>
                  </a:cubicBezTo>
                  <a:cubicBezTo>
                    <a:pt x="2090" y="476"/>
                    <a:pt x="1647" y="1"/>
                    <a:pt x="104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3;p15"/>
            <p:cNvSpPr/>
            <p:nvPr/>
          </p:nvSpPr>
          <p:spPr>
            <a:xfrm>
              <a:off x="4375802" y="3364685"/>
              <a:ext cx="216141" cy="216141"/>
            </a:xfrm>
            <a:custGeom>
              <a:avLst/>
              <a:gdLst/>
              <a:ahLst/>
              <a:cxnLst/>
              <a:rect l="l" t="t" r="r" b="b"/>
              <a:pathLst>
                <a:path w="6651" h="6651" extrusionOk="0">
                  <a:moveTo>
                    <a:pt x="3325" y="1932"/>
                  </a:moveTo>
                  <a:cubicBezTo>
                    <a:pt x="4085" y="1932"/>
                    <a:pt x="4719" y="2566"/>
                    <a:pt x="4719" y="3326"/>
                  </a:cubicBezTo>
                  <a:cubicBezTo>
                    <a:pt x="4719" y="4117"/>
                    <a:pt x="4085" y="4719"/>
                    <a:pt x="3325" y="4719"/>
                  </a:cubicBezTo>
                  <a:cubicBezTo>
                    <a:pt x="2534" y="4719"/>
                    <a:pt x="1932" y="4117"/>
                    <a:pt x="1932" y="3326"/>
                  </a:cubicBezTo>
                  <a:cubicBezTo>
                    <a:pt x="1932" y="2566"/>
                    <a:pt x="2534" y="1932"/>
                    <a:pt x="3325" y="1932"/>
                  </a:cubicBezTo>
                  <a:close/>
                  <a:moveTo>
                    <a:pt x="3104" y="0"/>
                  </a:moveTo>
                  <a:cubicBezTo>
                    <a:pt x="2977" y="0"/>
                    <a:pt x="2850" y="127"/>
                    <a:pt x="2850" y="254"/>
                  </a:cubicBezTo>
                  <a:lnTo>
                    <a:pt x="2850" y="1267"/>
                  </a:lnTo>
                  <a:cubicBezTo>
                    <a:pt x="2597" y="1299"/>
                    <a:pt x="2375" y="1394"/>
                    <a:pt x="2185" y="1520"/>
                  </a:cubicBezTo>
                  <a:lnTo>
                    <a:pt x="1488" y="824"/>
                  </a:lnTo>
                  <a:cubicBezTo>
                    <a:pt x="1441" y="776"/>
                    <a:pt x="1370" y="752"/>
                    <a:pt x="1298" y="752"/>
                  </a:cubicBezTo>
                  <a:cubicBezTo>
                    <a:pt x="1227" y="752"/>
                    <a:pt x="1156" y="776"/>
                    <a:pt x="1108" y="824"/>
                  </a:cubicBezTo>
                  <a:lnTo>
                    <a:pt x="823" y="1109"/>
                  </a:lnTo>
                  <a:cubicBezTo>
                    <a:pt x="728" y="1235"/>
                    <a:pt x="728" y="1394"/>
                    <a:pt x="823" y="1489"/>
                  </a:cubicBezTo>
                  <a:lnTo>
                    <a:pt x="1520" y="2185"/>
                  </a:lnTo>
                  <a:cubicBezTo>
                    <a:pt x="1393" y="2407"/>
                    <a:pt x="1298" y="2629"/>
                    <a:pt x="1235" y="2851"/>
                  </a:cubicBezTo>
                  <a:lnTo>
                    <a:pt x="253" y="2851"/>
                  </a:lnTo>
                  <a:cubicBezTo>
                    <a:pt x="95" y="2851"/>
                    <a:pt x="0" y="2977"/>
                    <a:pt x="0" y="3136"/>
                  </a:cubicBezTo>
                  <a:lnTo>
                    <a:pt x="0" y="3516"/>
                  </a:lnTo>
                  <a:cubicBezTo>
                    <a:pt x="0" y="3674"/>
                    <a:pt x="95" y="3801"/>
                    <a:pt x="253" y="3801"/>
                  </a:cubicBezTo>
                  <a:lnTo>
                    <a:pt x="1235" y="3801"/>
                  </a:lnTo>
                  <a:cubicBezTo>
                    <a:pt x="1298" y="4022"/>
                    <a:pt x="1393" y="4244"/>
                    <a:pt x="1520" y="4466"/>
                  </a:cubicBezTo>
                  <a:lnTo>
                    <a:pt x="823" y="5162"/>
                  </a:lnTo>
                  <a:cubicBezTo>
                    <a:pt x="728" y="5257"/>
                    <a:pt x="728" y="5447"/>
                    <a:pt x="823" y="5542"/>
                  </a:cubicBezTo>
                  <a:lnTo>
                    <a:pt x="1108" y="5827"/>
                  </a:lnTo>
                  <a:cubicBezTo>
                    <a:pt x="1156" y="5875"/>
                    <a:pt x="1227" y="5899"/>
                    <a:pt x="1298" y="5899"/>
                  </a:cubicBezTo>
                  <a:cubicBezTo>
                    <a:pt x="1370" y="5899"/>
                    <a:pt x="1441" y="5875"/>
                    <a:pt x="1488" y="5827"/>
                  </a:cubicBezTo>
                  <a:lnTo>
                    <a:pt x="2185" y="5131"/>
                  </a:lnTo>
                  <a:cubicBezTo>
                    <a:pt x="2375" y="5257"/>
                    <a:pt x="2597" y="5352"/>
                    <a:pt x="2850" y="5416"/>
                  </a:cubicBezTo>
                  <a:lnTo>
                    <a:pt x="2850" y="6397"/>
                  </a:lnTo>
                  <a:cubicBezTo>
                    <a:pt x="2850" y="6524"/>
                    <a:pt x="2977" y="6651"/>
                    <a:pt x="3104" y="6651"/>
                  </a:cubicBezTo>
                  <a:lnTo>
                    <a:pt x="3515" y="6651"/>
                  </a:lnTo>
                  <a:cubicBezTo>
                    <a:pt x="3674" y="6651"/>
                    <a:pt x="3769" y="6524"/>
                    <a:pt x="3769" y="6397"/>
                  </a:cubicBezTo>
                  <a:lnTo>
                    <a:pt x="3769" y="5416"/>
                  </a:lnTo>
                  <a:cubicBezTo>
                    <a:pt x="4022" y="5352"/>
                    <a:pt x="4244" y="5257"/>
                    <a:pt x="4465" y="5131"/>
                  </a:cubicBezTo>
                  <a:lnTo>
                    <a:pt x="5162" y="5827"/>
                  </a:lnTo>
                  <a:cubicBezTo>
                    <a:pt x="5210" y="5875"/>
                    <a:pt x="5273" y="5899"/>
                    <a:pt x="5340" y="5899"/>
                  </a:cubicBezTo>
                  <a:cubicBezTo>
                    <a:pt x="5408" y="5899"/>
                    <a:pt x="5479" y="5875"/>
                    <a:pt x="5542" y="5827"/>
                  </a:cubicBezTo>
                  <a:lnTo>
                    <a:pt x="5795" y="5542"/>
                  </a:lnTo>
                  <a:cubicBezTo>
                    <a:pt x="5922" y="5447"/>
                    <a:pt x="5922" y="5257"/>
                    <a:pt x="5795" y="5162"/>
                  </a:cubicBezTo>
                  <a:lnTo>
                    <a:pt x="5099" y="4466"/>
                  </a:lnTo>
                  <a:cubicBezTo>
                    <a:pt x="5257" y="4244"/>
                    <a:pt x="5352" y="4022"/>
                    <a:pt x="5384" y="3801"/>
                  </a:cubicBezTo>
                  <a:lnTo>
                    <a:pt x="6366" y="3801"/>
                  </a:lnTo>
                  <a:cubicBezTo>
                    <a:pt x="6524" y="3801"/>
                    <a:pt x="6651" y="3674"/>
                    <a:pt x="6651" y="3516"/>
                  </a:cubicBezTo>
                  <a:lnTo>
                    <a:pt x="6651" y="3136"/>
                  </a:lnTo>
                  <a:cubicBezTo>
                    <a:pt x="6651" y="2977"/>
                    <a:pt x="6524" y="2851"/>
                    <a:pt x="6366" y="2851"/>
                  </a:cubicBezTo>
                  <a:lnTo>
                    <a:pt x="5384" y="2851"/>
                  </a:lnTo>
                  <a:cubicBezTo>
                    <a:pt x="5352" y="2629"/>
                    <a:pt x="5257" y="2407"/>
                    <a:pt x="5099" y="2185"/>
                  </a:cubicBezTo>
                  <a:lnTo>
                    <a:pt x="5795" y="1489"/>
                  </a:lnTo>
                  <a:cubicBezTo>
                    <a:pt x="5922" y="1394"/>
                    <a:pt x="5922" y="1235"/>
                    <a:pt x="5795" y="1109"/>
                  </a:cubicBezTo>
                  <a:lnTo>
                    <a:pt x="5542" y="824"/>
                  </a:lnTo>
                  <a:cubicBezTo>
                    <a:pt x="5479" y="776"/>
                    <a:pt x="5408" y="752"/>
                    <a:pt x="5340" y="752"/>
                  </a:cubicBezTo>
                  <a:cubicBezTo>
                    <a:pt x="5273" y="752"/>
                    <a:pt x="5210" y="776"/>
                    <a:pt x="5162" y="824"/>
                  </a:cubicBezTo>
                  <a:lnTo>
                    <a:pt x="4465" y="1520"/>
                  </a:lnTo>
                  <a:cubicBezTo>
                    <a:pt x="4244" y="1394"/>
                    <a:pt x="4022" y="1299"/>
                    <a:pt x="3769" y="1267"/>
                  </a:cubicBezTo>
                  <a:lnTo>
                    <a:pt x="3769" y="254"/>
                  </a:lnTo>
                  <a:cubicBezTo>
                    <a:pt x="3769" y="127"/>
                    <a:pt x="3674" y="0"/>
                    <a:pt x="3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4;p15"/>
            <p:cNvSpPr/>
            <p:nvPr/>
          </p:nvSpPr>
          <p:spPr>
            <a:xfrm>
              <a:off x="4459158" y="3448041"/>
              <a:ext cx="49429" cy="49429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760" y="1"/>
                  </a:moveTo>
                  <a:cubicBezTo>
                    <a:pt x="317" y="1"/>
                    <a:pt x="0" y="349"/>
                    <a:pt x="0" y="761"/>
                  </a:cubicBezTo>
                  <a:cubicBezTo>
                    <a:pt x="0" y="1204"/>
                    <a:pt x="317" y="1521"/>
                    <a:pt x="760" y="1521"/>
                  </a:cubicBezTo>
                  <a:cubicBezTo>
                    <a:pt x="1172" y="1521"/>
                    <a:pt x="1520" y="1172"/>
                    <a:pt x="1520" y="761"/>
                  </a:cubicBezTo>
                  <a:cubicBezTo>
                    <a:pt x="1520" y="349"/>
                    <a:pt x="1172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TextBox 522"/>
            <p:cNvSpPr txBox="1"/>
            <p:nvPr/>
          </p:nvSpPr>
          <p:spPr>
            <a:xfrm>
              <a:off x="4800600" y="3276600"/>
              <a:ext cx="32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tx2">
                      <a:lumMod val="50000"/>
                    </a:schemeClr>
                  </a:solidFill>
                </a:rPr>
                <a:t>Oleh</a:t>
              </a:r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</a:rPr>
                <a:t> :</a:t>
              </a:r>
              <a:br>
                <a:rPr lang="en-US" b="1" dirty="0">
                  <a:solidFill>
                    <a:schemeClr val="tx2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</a:rPr>
                <a:t>MINAR R SITINJAK, SE. MAP</a:t>
              </a:r>
            </a:p>
          </p:txBody>
        </p:sp>
      </p:grpSp>
      <p:sp>
        <p:nvSpPr>
          <p:cNvPr id="35" name="Google Shape;418;p15">
            <a:extLst>
              <a:ext uri="{FF2B5EF4-FFF2-40B4-BE49-F238E27FC236}">
                <a16:creationId xmlns:a16="http://schemas.microsoft.com/office/drawing/2014/main" id="{E842127C-8966-4ABE-8BDB-2A625014B0D0}"/>
              </a:ext>
            </a:extLst>
          </p:cNvPr>
          <p:cNvSpPr txBox="1"/>
          <p:nvPr/>
        </p:nvSpPr>
        <p:spPr>
          <a:xfrm>
            <a:off x="753464" y="4748883"/>
            <a:ext cx="77235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Dinas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Arsip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dan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Perpustakaan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Kabupaten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Purwakarta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j-lt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7D6E0E2-1317-4EC2-8E85-FFAE51758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87" y="791463"/>
            <a:ext cx="1524000" cy="57986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1BDFCD9-CFEB-4AB7-BEA4-A93DD5D71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73" y="784916"/>
            <a:ext cx="914780" cy="6628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E00C4F7-BA58-43ED-BC99-177C2D9968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97" y="755236"/>
            <a:ext cx="1096265" cy="6160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34;p15"/>
          <p:cNvSpPr/>
          <p:nvPr/>
        </p:nvSpPr>
        <p:spPr>
          <a:xfrm>
            <a:off x="4459158" y="3448041"/>
            <a:ext cx="49429" cy="49429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760" y="1"/>
                </a:moveTo>
                <a:cubicBezTo>
                  <a:pt x="317" y="1"/>
                  <a:pt x="0" y="349"/>
                  <a:pt x="0" y="761"/>
                </a:cubicBezTo>
                <a:cubicBezTo>
                  <a:pt x="0" y="1204"/>
                  <a:pt x="317" y="1521"/>
                  <a:pt x="760" y="1521"/>
                </a:cubicBezTo>
                <a:cubicBezTo>
                  <a:pt x="1172" y="1521"/>
                  <a:pt x="1520" y="1172"/>
                  <a:pt x="1520" y="761"/>
                </a:cubicBezTo>
                <a:cubicBezTo>
                  <a:pt x="1520" y="349"/>
                  <a:pt x="1172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C1B71136-540B-4006-9D9D-6B24F571F8A0}"/>
              </a:ext>
            </a:extLst>
          </p:cNvPr>
          <p:cNvGrpSpPr>
            <a:grpSpLocks/>
          </p:cNvGrpSpPr>
          <p:nvPr/>
        </p:nvGrpSpPr>
        <p:grpSpPr bwMode="auto">
          <a:xfrm>
            <a:off x="92075" y="87313"/>
            <a:ext cx="8939213" cy="1295400"/>
            <a:chOff x="92756" y="87136"/>
            <a:chExt cx="8938744" cy="1296144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8ED1AB76-CD85-4DA5-86BD-4873C07AED19}"/>
                </a:ext>
              </a:extLst>
            </p:cNvPr>
            <p:cNvSpPr/>
            <p:nvPr/>
          </p:nvSpPr>
          <p:spPr>
            <a:xfrm flipV="1">
              <a:off x="92756" y="87136"/>
              <a:ext cx="1296920" cy="1296144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552DA1-A68A-4BD0-8D6B-EFADE1B1049B}"/>
                </a:ext>
              </a:extLst>
            </p:cNvPr>
            <p:cNvSpPr/>
            <p:nvPr/>
          </p:nvSpPr>
          <p:spPr>
            <a:xfrm>
              <a:off x="1115052" y="87136"/>
              <a:ext cx="7916448" cy="1016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pic>
          <p:nvPicPr>
            <p:cNvPr id="13" name="Picture 2" descr="E:\logo2.png">
              <a:extLst>
                <a:ext uri="{FF2B5EF4-FFF2-40B4-BE49-F238E27FC236}">
                  <a16:creationId xmlns:a16="http://schemas.microsoft.com/office/drawing/2014/main" id="{D5830D54-E585-4604-AC4B-3ED61C7CC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87" y="204515"/>
              <a:ext cx="469967" cy="61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87E93AE3-3A37-4F61-94D2-8D1FC04857B3}"/>
              </a:ext>
            </a:extLst>
          </p:cNvPr>
          <p:cNvGrpSpPr/>
          <p:nvPr/>
        </p:nvGrpSpPr>
        <p:grpSpPr>
          <a:xfrm>
            <a:off x="0" y="6172200"/>
            <a:ext cx="9059636" cy="608240"/>
            <a:chOff x="-28348" y="4548087"/>
            <a:chExt cx="9059636" cy="60824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2746C-458F-4989-93A8-A551873D7F87}"/>
                </a:ext>
              </a:extLst>
            </p:cNvPr>
            <p:cNvSpPr/>
            <p:nvPr/>
          </p:nvSpPr>
          <p:spPr bwMode="auto">
            <a:xfrm>
              <a:off x="1187450" y="4826474"/>
              <a:ext cx="40322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CA1A76E-A053-4394-8B9B-92DA49756804}"/>
                </a:ext>
              </a:extLst>
            </p:cNvPr>
            <p:cNvSpPr/>
            <p:nvPr/>
          </p:nvSpPr>
          <p:spPr bwMode="auto">
            <a:xfrm>
              <a:off x="5075238" y="4826474"/>
              <a:ext cx="360362" cy="215900"/>
            </a:xfrm>
            <a:prstGeom prst="parallelogram">
              <a:avLst>
                <a:gd name="adj" fmla="val 52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5D29FBF7-EC33-4634-BCC9-F3C7E595B0A8}"/>
                </a:ext>
              </a:extLst>
            </p:cNvPr>
            <p:cNvSpPr/>
            <p:nvPr/>
          </p:nvSpPr>
          <p:spPr bwMode="auto">
            <a:xfrm>
              <a:off x="7380288" y="4826474"/>
              <a:ext cx="1651000" cy="215900"/>
            </a:xfrm>
            <a:prstGeom prst="parallelogram">
              <a:avLst>
                <a:gd name="adj" fmla="val 5255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FD4CC2-C44F-4195-B058-413C5EE78053}"/>
                </a:ext>
              </a:extLst>
            </p:cNvPr>
            <p:cNvSpPr/>
            <p:nvPr/>
          </p:nvSpPr>
          <p:spPr bwMode="auto">
            <a:xfrm>
              <a:off x="8388350" y="4826474"/>
              <a:ext cx="642938" cy="2159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AD40F84E-8DA4-47B9-8B10-2D1CB528DF34}"/>
                </a:ext>
              </a:extLst>
            </p:cNvPr>
            <p:cNvSpPr/>
            <p:nvPr/>
          </p:nvSpPr>
          <p:spPr bwMode="auto">
            <a:xfrm>
              <a:off x="5291138" y="4826474"/>
              <a:ext cx="2449512" cy="215900"/>
            </a:xfrm>
            <a:prstGeom prst="parallelogram">
              <a:avLst>
                <a:gd name="adj" fmla="val 5255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20" name="Google Shape;1460;p16">
              <a:extLst>
                <a:ext uri="{FF2B5EF4-FFF2-40B4-BE49-F238E27FC236}">
                  <a16:creationId xmlns:a16="http://schemas.microsoft.com/office/drawing/2014/main" id="{4B9DAF56-4417-42C2-891E-44AF24C338A9}"/>
                </a:ext>
              </a:extLst>
            </p:cNvPr>
            <p:cNvSpPr txBox="1"/>
            <p:nvPr/>
          </p:nvSpPr>
          <p:spPr>
            <a:xfrm>
              <a:off x="-28348" y="4787525"/>
              <a:ext cx="5065486" cy="368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Dinas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Arsip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dan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Perpustakaan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Kabupaten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Purwakarta</a:t>
              </a:r>
              <a:endParaRPr sz="800" i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219B20E-B70E-467F-8426-A9A824A29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028" y="4548087"/>
              <a:ext cx="1195478" cy="556774"/>
            </a:xfrm>
            <a:prstGeom prst="rect">
              <a:avLst/>
            </a:prstGeom>
          </p:spPr>
        </p:pic>
      </p:grpSp>
      <p:pic>
        <p:nvPicPr>
          <p:cNvPr id="22" name="Content Placeholder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62000" y="1295400"/>
            <a:ext cx="5486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6400800" y="1295400"/>
            <a:ext cx="2438400" cy="4495800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1200" dirty="0" err="1">
                <a:solidFill>
                  <a:schemeClr val="tx1"/>
                </a:solidFill>
              </a:rPr>
              <a:t>Selanjutnya</a:t>
            </a:r>
            <a:r>
              <a:rPr lang="en-US" sz="1200" dirty="0">
                <a:solidFill>
                  <a:schemeClr val="tx1"/>
                </a:solidFill>
              </a:rPr>
              <a:t> Menu Master </a:t>
            </a:r>
            <a:r>
              <a:rPr lang="en-US" sz="1200" dirty="0" err="1">
                <a:solidFill>
                  <a:schemeClr val="tx1"/>
                </a:solidFill>
              </a:rPr>
              <a:t>dalam</a:t>
            </a:r>
            <a:r>
              <a:rPr lang="en-US" sz="1200" dirty="0">
                <a:solidFill>
                  <a:schemeClr val="tx1"/>
                </a:solidFill>
              </a:rPr>
              <a:t> menu </a:t>
            </a:r>
            <a:r>
              <a:rPr lang="en-US" sz="1200" dirty="0" err="1">
                <a:solidFill>
                  <a:schemeClr val="tx1"/>
                </a:solidFill>
              </a:rPr>
              <a:t>ini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terdapat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juga</a:t>
            </a:r>
            <a:r>
              <a:rPr lang="en-US" sz="1200" dirty="0">
                <a:solidFill>
                  <a:schemeClr val="tx1"/>
                </a:solidFill>
              </a:rPr>
              <a:t> menu-menu </a:t>
            </a:r>
            <a:r>
              <a:rPr lang="en-US" sz="1200" dirty="0" err="1">
                <a:solidFill>
                  <a:schemeClr val="tx1"/>
                </a:solidFill>
              </a:rPr>
              <a:t>sebagai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berikut</a:t>
            </a:r>
            <a:r>
              <a:rPr lang="en-US" sz="1200" dirty="0">
                <a:solidFill>
                  <a:schemeClr val="tx1"/>
                </a:solidFill>
              </a:rPr>
              <a:t> :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en-US" sz="1200" i="1" dirty="0" err="1">
                <a:solidFill>
                  <a:schemeClr val="tx1"/>
                </a:solidFill>
              </a:rPr>
              <a:t>Organisasi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Perangkat</a:t>
            </a:r>
            <a:r>
              <a:rPr lang="en-US" sz="1200" i="1" dirty="0">
                <a:solidFill>
                  <a:schemeClr val="tx1"/>
                </a:solidFill>
              </a:rPr>
              <a:t> Daerah</a:t>
            </a:r>
            <a:r>
              <a:rPr lang="en-US" sz="1200" dirty="0">
                <a:solidFill>
                  <a:schemeClr val="tx1"/>
                </a:solidFill>
              </a:rPr>
              <a:t> : </a:t>
            </a:r>
            <a:r>
              <a:rPr lang="en-US" sz="1200" dirty="0" err="1">
                <a:solidFill>
                  <a:schemeClr val="tx1"/>
                </a:solidFill>
              </a:rPr>
              <a:t>Klik</a:t>
            </a:r>
            <a:r>
              <a:rPr lang="en-US" sz="1200" dirty="0">
                <a:solidFill>
                  <a:schemeClr val="tx1"/>
                </a:solidFill>
              </a:rPr>
              <a:t> menu </a:t>
            </a:r>
            <a:r>
              <a:rPr lang="en-US" sz="1200" i="1" dirty="0">
                <a:solidFill>
                  <a:schemeClr val="tx1"/>
                </a:solidFill>
              </a:rPr>
              <a:t>Master&gt;</a:t>
            </a:r>
            <a:r>
              <a:rPr lang="en-US" sz="1200" i="1" dirty="0" err="1">
                <a:solidFill>
                  <a:schemeClr val="tx1"/>
                </a:solidFill>
              </a:rPr>
              <a:t>Organisasi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Perangkat</a:t>
            </a:r>
            <a:r>
              <a:rPr lang="en-US" sz="1200" i="1" dirty="0">
                <a:solidFill>
                  <a:schemeClr val="tx1"/>
                </a:solidFill>
              </a:rPr>
              <a:t> Daerah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en-US" sz="1200" b="1" i="1" dirty="0" err="1">
                <a:solidFill>
                  <a:schemeClr val="tx1"/>
                </a:solidFill>
              </a:rPr>
              <a:t>Kode</a:t>
            </a:r>
            <a:r>
              <a:rPr lang="en-US" sz="1200" b="1" i="1" dirty="0">
                <a:solidFill>
                  <a:schemeClr val="tx1"/>
                </a:solidFill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</a:rPr>
              <a:t>Klasifikasi</a:t>
            </a:r>
            <a:r>
              <a:rPr lang="en-US" sz="1200" b="1" i="1" dirty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</a:rPr>
              <a:t>(</a:t>
            </a:r>
            <a:r>
              <a:rPr lang="en-US" sz="1200" i="1" dirty="0" err="1">
                <a:solidFill>
                  <a:schemeClr val="tx1"/>
                </a:solidFill>
              </a:rPr>
              <a:t>simbol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atau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tanda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pengenal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suatu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struktur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fungsi</a:t>
            </a:r>
            <a:r>
              <a:rPr lang="en-US" sz="1200" i="1" dirty="0">
                <a:solidFill>
                  <a:schemeClr val="tx1"/>
                </a:solidFill>
              </a:rPr>
              <a:t> yang </a:t>
            </a:r>
            <a:r>
              <a:rPr lang="en-US" sz="1200" i="1" dirty="0" err="1">
                <a:solidFill>
                  <a:schemeClr val="tx1"/>
                </a:solidFill>
              </a:rPr>
              <a:t>digunakan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untuk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membantu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menyusun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tata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letak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identitas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Arsip</a:t>
            </a:r>
            <a:r>
              <a:rPr lang="en-US" sz="1200" i="1" dirty="0">
                <a:solidFill>
                  <a:schemeClr val="tx1"/>
                </a:solidFill>
              </a:rPr>
              <a:t>)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en-US" sz="1200" b="1" i="1" dirty="0" err="1">
                <a:solidFill>
                  <a:schemeClr val="tx1"/>
                </a:solidFill>
              </a:rPr>
              <a:t>Rak</a:t>
            </a:r>
            <a:r>
              <a:rPr lang="en-US" sz="1200" b="1" i="1" dirty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</a:rPr>
              <a:t>(</a:t>
            </a:r>
            <a:r>
              <a:rPr lang="en-US" sz="1200" i="1" dirty="0" err="1">
                <a:solidFill>
                  <a:schemeClr val="tx1"/>
                </a:solidFill>
              </a:rPr>
              <a:t>simbol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atau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tanda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pengenal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suatu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struktur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fungsi</a:t>
            </a:r>
            <a:r>
              <a:rPr lang="en-US" sz="1200" i="1" dirty="0">
                <a:solidFill>
                  <a:schemeClr val="tx1"/>
                </a:solidFill>
              </a:rPr>
              <a:t> yang </a:t>
            </a:r>
            <a:r>
              <a:rPr lang="en-US" sz="1200" i="1" dirty="0" err="1">
                <a:solidFill>
                  <a:schemeClr val="tx1"/>
                </a:solidFill>
              </a:rPr>
              <a:t>digunakan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untuk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membantu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menyusun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tata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letak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identitas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Arsip</a:t>
            </a:r>
            <a:r>
              <a:rPr lang="en-US" sz="1200" i="1" dirty="0">
                <a:solidFill>
                  <a:schemeClr val="tx1"/>
                </a:solidFill>
              </a:rPr>
              <a:t>).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en-US" sz="1200" b="1" i="1" dirty="0" err="1">
                <a:solidFill>
                  <a:schemeClr val="tx1"/>
                </a:solidFill>
              </a:rPr>
              <a:t>Masa</a:t>
            </a:r>
            <a:r>
              <a:rPr lang="en-US" sz="1200" b="1" i="1" dirty="0">
                <a:solidFill>
                  <a:schemeClr val="tx1"/>
                </a:solidFill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</a:rPr>
              <a:t>Simpan</a:t>
            </a:r>
            <a:r>
              <a:rPr lang="en-US" sz="1200" i="1" dirty="0">
                <a:solidFill>
                  <a:schemeClr val="tx1"/>
                </a:solidFill>
              </a:rPr>
              <a:t> (</a:t>
            </a:r>
            <a:r>
              <a:rPr lang="en-US" sz="1200" i="1" dirty="0" err="1">
                <a:solidFill>
                  <a:schemeClr val="tx1"/>
                </a:solidFill>
              </a:rPr>
              <a:t>jangka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waktu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penyimpanan</a:t>
            </a:r>
            <a:r>
              <a:rPr lang="en-US" sz="1200" i="1" dirty="0">
                <a:solidFill>
                  <a:schemeClr val="tx1"/>
                </a:solidFill>
              </a:rPr>
              <a:t> yang </a:t>
            </a:r>
            <a:r>
              <a:rPr lang="en-US" sz="1200" i="1" dirty="0" err="1">
                <a:solidFill>
                  <a:schemeClr val="tx1"/>
                </a:solidFill>
              </a:rPr>
              <a:t>wajib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dilakukan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terhadap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suatu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Jenis</a:t>
            </a:r>
            <a:r>
              <a:rPr lang="en-US" sz="1200" i="1" dirty="0">
                <a:solidFill>
                  <a:schemeClr val="tx1"/>
                </a:solidFill>
              </a:rPr>
              <a:t> </a:t>
            </a:r>
            <a:r>
              <a:rPr lang="en-US" sz="1200" i="1" dirty="0" err="1">
                <a:solidFill>
                  <a:schemeClr val="tx1"/>
                </a:solidFill>
              </a:rPr>
              <a:t>Arsip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tergantung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Jadwal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Retensi</a:t>
            </a:r>
            <a:r>
              <a:rPr lang="en-US" sz="1200" i="1" dirty="0">
                <a:solidFill>
                  <a:schemeClr val="tx1"/>
                </a:solidFill>
              </a:rPr>
              <a:t> </a:t>
            </a:r>
            <a:r>
              <a:rPr lang="en-US" sz="1200" i="1" dirty="0" err="1">
                <a:solidFill>
                  <a:schemeClr val="tx1"/>
                </a:solidFill>
              </a:rPr>
              <a:t>Arsip</a:t>
            </a:r>
            <a:r>
              <a:rPr lang="en-US" sz="1200" i="1" dirty="0">
                <a:solidFill>
                  <a:schemeClr val="tx1"/>
                </a:solidFill>
              </a:rPr>
              <a:t> / JRA </a:t>
            </a:r>
            <a:r>
              <a:rPr lang="en-US" sz="1200" i="1" dirty="0" err="1">
                <a:solidFill>
                  <a:schemeClr val="tx1"/>
                </a:solidFill>
              </a:rPr>
              <a:t>suatu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 err="1">
                <a:solidFill>
                  <a:schemeClr val="tx1"/>
                </a:solidFill>
              </a:rPr>
              <a:t>arsip</a:t>
            </a:r>
            <a:r>
              <a:rPr lang="en-US" sz="1200" i="1" dirty="0">
                <a:solidFill>
                  <a:schemeClr val="tx1"/>
                </a:solidFill>
              </a:rPr>
              <a:t>) 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en-US" sz="1200" i="1" dirty="0" err="1">
                <a:solidFill>
                  <a:schemeClr val="tx1"/>
                </a:solidFill>
              </a:rPr>
              <a:t>Sampul</a:t>
            </a:r>
            <a:r>
              <a:rPr lang="en-US" sz="1200" i="1" dirty="0">
                <a:solidFill>
                  <a:schemeClr val="tx1"/>
                </a:solidFill>
              </a:rPr>
              <a:t>, </a:t>
            </a:r>
            <a:r>
              <a:rPr lang="en-US" sz="1200" i="1" dirty="0" err="1">
                <a:solidFill>
                  <a:schemeClr val="tx1"/>
                </a:solidFill>
              </a:rPr>
              <a:t>Ruang</a:t>
            </a:r>
            <a:r>
              <a:rPr lang="en-US" sz="1200" i="1" dirty="0">
                <a:solidFill>
                  <a:schemeClr val="tx1"/>
                </a:solidFill>
              </a:rPr>
              <a:t>, Status </a:t>
            </a:r>
            <a:r>
              <a:rPr lang="en-US" sz="1200" i="1" dirty="0" err="1">
                <a:solidFill>
                  <a:schemeClr val="tx1"/>
                </a:solidFill>
              </a:rPr>
              <a:t>Keamanan</a:t>
            </a:r>
            <a:r>
              <a:rPr lang="en-US" sz="1200" i="1" dirty="0">
                <a:solidFill>
                  <a:schemeClr val="tx1"/>
                </a:solidFill>
              </a:rPr>
              <a:t>, Status </a:t>
            </a:r>
            <a:r>
              <a:rPr lang="en-US" sz="1200" i="1" dirty="0" err="1">
                <a:solidFill>
                  <a:schemeClr val="tx1"/>
                </a:solidFill>
              </a:rPr>
              <a:t>Arsip</a:t>
            </a:r>
            <a:r>
              <a:rPr lang="en-US" sz="1200" i="1" dirty="0">
                <a:solidFill>
                  <a:schemeClr val="tx1"/>
                </a:solidFill>
              </a:rPr>
              <a:t>, Tingkat </a:t>
            </a:r>
            <a:r>
              <a:rPr lang="en-US" sz="1200" i="1" dirty="0" err="1">
                <a:solidFill>
                  <a:schemeClr val="tx1"/>
                </a:solidFill>
              </a:rPr>
              <a:t>Perkembangan</a:t>
            </a:r>
            <a:r>
              <a:rPr lang="en-US" sz="1200" i="1" dirty="0">
                <a:solidFill>
                  <a:schemeClr val="tx1"/>
                </a:solidFill>
              </a:rPr>
              <a:t>, </a:t>
            </a:r>
            <a:r>
              <a:rPr lang="en-US" sz="1200" i="1" dirty="0" err="1">
                <a:solidFill>
                  <a:schemeClr val="tx1"/>
                </a:solidFill>
              </a:rPr>
              <a:t>Tahun</a:t>
            </a:r>
            <a:r>
              <a:rPr lang="en-US" sz="1200" i="1" dirty="0">
                <a:solidFill>
                  <a:schemeClr val="tx1"/>
                </a:solidFill>
              </a:rPr>
              <a:t>, Media, Master Type</a:t>
            </a:r>
            <a:br>
              <a:rPr lang="en-US" sz="1200" i="1" dirty="0">
                <a:solidFill>
                  <a:schemeClr val="tx1"/>
                </a:solidFill>
              </a:rPr>
            </a:br>
            <a:endParaRPr lang="en-US" sz="1200" i="1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  <a:buFont typeface="Arial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Google Shape;418;p15">
            <a:extLst>
              <a:ext uri="{FF2B5EF4-FFF2-40B4-BE49-F238E27FC236}">
                <a16:creationId xmlns:a16="http://schemas.microsoft.com/office/drawing/2014/main" id="{BA43C1E1-3C8E-47FD-96CB-DB4B8176D75E}"/>
              </a:ext>
            </a:extLst>
          </p:cNvPr>
          <p:cNvSpPr txBox="1"/>
          <p:nvPr/>
        </p:nvSpPr>
        <p:spPr>
          <a:xfrm>
            <a:off x="710250" y="337533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Menu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Lainnya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Aplikasi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SIDORA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Google Shape;1292;p14">
            <a:extLst>
              <a:ext uri="{FF2B5EF4-FFF2-40B4-BE49-F238E27FC236}">
                <a16:creationId xmlns:a16="http://schemas.microsoft.com/office/drawing/2014/main" id="{AD5F1ABD-E230-4403-A826-720D3C477F97}"/>
              </a:ext>
            </a:extLst>
          </p:cNvPr>
          <p:cNvSpPr txBox="1"/>
          <p:nvPr/>
        </p:nvSpPr>
        <p:spPr>
          <a:xfrm>
            <a:off x="2504763" y="762000"/>
            <a:ext cx="4350715" cy="28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417" tIns="36704" rIns="73417" bIns="36704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chemeClr val="dk2"/>
              </a:buClr>
              <a:buSzPts val="3100"/>
            </a:pPr>
            <a:r>
              <a:rPr lang="fi-FI" sz="1260" i="1" dirty="0">
                <a:solidFill>
                  <a:schemeClr val="tx1"/>
                </a:solidFill>
                <a:latin typeface="Lato Light"/>
                <a:ea typeface="Lato Light"/>
                <a:cs typeface="Lato Light"/>
                <a:sym typeface="Lato Light"/>
              </a:rPr>
              <a:t>Sistem Informasi Digital Olah Rekam Arsip</a:t>
            </a:r>
            <a:endParaRPr lang="fi-FI" sz="126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34;p15"/>
          <p:cNvSpPr/>
          <p:nvPr/>
        </p:nvSpPr>
        <p:spPr>
          <a:xfrm>
            <a:off x="4459158" y="3448041"/>
            <a:ext cx="49429" cy="49429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760" y="1"/>
                </a:moveTo>
                <a:cubicBezTo>
                  <a:pt x="317" y="1"/>
                  <a:pt x="0" y="349"/>
                  <a:pt x="0" y="761"/>
                </a:cubicBezTo>
                <a:cubicBezTo>
                  <a:pt x="0" y="1204"/>
                  <a:pt x="317" y="1521"/>
                  <a:pt x="760" y="1521"/>
                </a:cubicBezTo>
                <a:cubicBezTo>
                  <a:pt x="1172" y="1521"/>
                  <a:pt x="1520" y="1172"/>
                  <a:pt x="1520" y="761"/>
                </a:cubicBezTo>
                <a:cubicBezTo>
                  <a:pt x="1520" y="349"/>
                  <a:pt x="1172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C1B71136-540B-4006-9D9D-6B24F571F8A0}"/>
              </a:ext>
            </a:extLst>
          </p:cNvPr>
          <p:cNvGrpSpPr>
            <a:grpSpLocks/>
          </p:cNvGrpSpPr>
          <p:nvPr/>
        </p:nvGrpSpPr>
        <p:grpSpPr bwMode="auto">
          <a:xfrm>
            <a:off x="92075" y="87313"/>
            <a:ext cx="8939213" cy="1295400"/>
            <a:chOff x="92756" y="87136"/>
            <a:chExt cx="8938744" cy="1296144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8ED1AB76-CD85-4DA5-86BD-4873C07AED19}"/>
                </a:ext>
              </a:extLst>
            </p:cNvPr>
            <p:cNvSpPr/>
            <p:nvPr/>
          </p:nvSpPr>
          <p:spPr>
            <a:xfrm flipV="1">
              <a:off x="92756" y="87136"/>
              <a:ext cx="1296920" cy="1296144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552DA1-A68A-4BD0-8D6B-EFADE1B1049B}"/>
                </a:ext>
              </a:extLst>
            </p:cNvPr>
            <p:cNvSpPr/>
            <p:nvPr/>
          </p:nvSpPr>
          <p:spPr>
            <a:xfrm>
              <a:off x="1115052" y="87136"/>
              <a:ext cx="7916448" cy="1016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pic>
          <p:nvPicPr>
            <p:cNvPr id="13" name="Picture 2" descr="E:\logo2.png">
              <a:extLst>
                <a:ext uri="{FF2B5EF4-FFF2-40B4-BE49-F238E27FC236}">
                  <a16:creationId xmlns:a16="http://schemas.microsoft.com/office/drawing/2014/main" id="{D5830D54-E585-4604-AC4B-3ED61C7CC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87" y="204515"/>
              <a:ext cx="469967" cy="61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87E93AE3-3A37-4F61-94D2-8D1FC04857B3}"/>
              </a:ext>
            </a:extLst>
          </p:cNvPr>
          <p:cNvGrpSpPr/>
          <p:nvPr/>
        </p:nvGrpSpPr>
        <p:grpSpPr>
          <a:xfrm>
            <a:off x="0" y="6172200"/>
            <a:ext cx="9059636" cy="608240"/>
            <a:chOff x="-28348" y="4548087"/>
            <a:chExt cx="9059636" cy="60824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2746C-458F-4989-93A8-A551873D7F87}"/>
                </a:ext>
              </a:extLst>
            </p:cNvPr>
            <p:cNvSpPr/>
            <p:nvPr/>
          </p:nvSpPr>
          <p:spPr bwMode="auto">
            <a:xfrm>
              <a:off x="1187450" y="4826474"/>
              <a:ext cx="40322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CA1A76E-A053-4394-8B9B-92DA49756804}"/>
                </a:ext>
              </a:extLst>
            </p:cNvPr>
            <p:cNvSpPr/>
            <p:nvPr/>
          </p:nvSpPr>
          <p:spPr bwMode="auto">
            <a:xfrm>
              <a:off x="5075238" y="4826474"/>
              <a:ext cx="360362" cy="215900"/>
            </a:xfrm>
            <a:prstGeom prst="parallelogram">
              <a:avLst>
                <a:gd name="adj" fmla="val 52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5D29FBF7-EC33-4634-BCC9-F3C7E595B0A8}"/>
                </a:ext>
              </a:extLst>
            </p:cNvPr>
            <p:cNvSpPr/>
            <p:nvPr/>
          </p:nvSpPr>
          <p:spPr bwMode="auto">
            <a:xfrm>
              <a:off x="7380288" y="4826474"/>
              <a:ext cx="1651000" cy="215900"/>
            </a:xfrm>
            <a:prstGeom prst="parallelogram">
              <a:avLst>
                <a:gd name="adj" fmla="val 5255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FD4CC2-C44F-4195-B058-413C5EE78053}"/>
                </a:ext>
              </a:extLst>
            </p:cNvPr>
            <p:cNvSpPr/>
            <p:nvPr/>
          </p:nvSpPr>
          <p:spPr bwMode="auto">
            <a:xfrm>
              <a:off x="8388350" y="4826474"/>
              <a:ext cx="642938" cy="2159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AD40F84E-8DA4-47B9-8B10-2D1CB528DF34}"/>
                </a:ext>
              </a:extLst>
            </p:cNvPr>
            <p:cNvSpPr/>
            <p:nvPr/>
          </p:nvSpPr>
          <p:spPr bwMode="auto">
            <a:xfrm>
              <a:off x="5291138" y="4826474"/>
              <a:ext cx="2449512" cy="215900"/>
            </a:xfrm>
            <a:prstGeom prst="parallelogram">
              <a:avLst>
                <a:gd name="adj" fmla="val 5255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20" name="Google Shape;1460;p16">
              <a:extLst>
                <a:ext uri="{FF2B5EF4-FFF2-40B4-BE49-F238E27FC236}">
                  <a16:creationId xmlns:a16="http://schemas.microsoft.com/office/drawing/2014/main" id="{4B9DAF56-4417-42C2-891E-44AF24C338A9}"/>
                </a:ext>
              </a:extLst>
            </p:cNvPr>
            <p:cNvSpPr txBox="1"/>
            <p:nvPr/>
          </p:nvSpPr>
          <p:spPr>
            <a:xfrm>
              <a:off x="-28348" y="4787525"/>
              <a:ext cx="5065486" cy="368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Dinas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Arsip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dan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Perpustakaan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Kabupaten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Purwakarta</a:t>
              </a:r>
              <a:endParaRPr sz="800" i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219B20E-B70E-467F-8426-A9A824A29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028" y="4548087"/>
              <a:ext cx="1195478" cy="556774"/>
            </a:xfrm>
            <a:prstGeom prst="rect">
              <a:avLst/>
            </a:prstGeom>
          </p:spPr>
        </p:pic>
      </p:grpSp>
      <p:pic>
        <p:nvPicPr>
          <p:cNvPr id="23" name="Content Placeholder 3"/>
          <p:cNvPicPr>
            <a:picLocks/>
          </p:cNvPicPr>
          <p:nvPr/>
        </p:nvPicPr>
        <p:blipFill>
          <a:blip r:embed="rId4"/>
          <a:srcRect t="9210" r="82748" b="42544"/>
          <a:stretch>
            <a:fillRect/>
          </a:stretch>
        </p:blipFill>
        <p:spPr bwMode="auto">
          <a:xfrm>
            <a:off x="1905000" y="1295400"/>
            <a:ext cx="2286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AutoShape 5"/>
          <p:cNvCxnSpPr>
            <a:cxnSpLocks noChangeShapeType="1"/>
          </p:cNvCxnSpPr>
          <p:nvPr/>
        </p:nvCxnSpPr>
        <p:spPr bwMode="auto">
          <a:xfrm rot="5400000">
            <a:off x="2601911" y="4256089"/>
            <a:ext cx="739774" cy="60959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25" name="Title 1"/>
          <p:cNvSpPr txBox="1">
            <a:spLocks/>
          </p:cNvSpPr>
          <p:nvPr/>
        </p:nvSpPr>
        <p:spPr>
          <a:xfrm>
            <a:off x="4495800" y="4419600"/>
            <a:ext cx="38862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400" b="1" dirty="0">
                <a:solidFill>
                  <a:schemeClr val="tx1"/>
                </a:solidFill>
              </a:rPr>
              <a:t>Menu Logout, menu </a:t>
            </a:r>
            <a:r>
              <a:rPr lang="en-US" sz="1400" b="1" dirty="0" err="1">
                <a:solidFill>
                  <a:schemeClr val="tx1"/>
                </a:solidFill>
              </a:rPr>
              <a:t>keluar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dari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Aplikasi</a:t>
            </a:r>
            <a:r>
              <a:rPr lang="en-US" sz="1400" b="1" dirty="0">
                <a:solidFill>
                  <a:schemeClr val="tx1"/>
                </a:solidFill>
              </a:rPr>
              <a:t> SIDORA</a:t>
            </a:r>
          </a:p>
          <a:p>
            <a:pPr lvl="0" algn="ctr">
              <a:spcBef>
                <a:spcPct val="0"/>
              </a:spcBef>
              <a:defRPr/>
            </a:pP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  <a:buFont typeface="Arial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t="25846" r="47509" b="9358"/>
          <a:stretch>
            <a:fillRect/>
          </a:stretch>
        </p:blipFill>
        <p:spPr bwMode="auto">
          <a:xfrm>
            <a:off x="4648200" y="1295400"/>
            <a:ext cx="3008328" cy="266824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418;p15">
            <a:extLst>
              <a:ext uri="{FF2B5EF4-FFF2-40B4-BE49-F238E27FC236}">
                <a16:creationId xmlns:a16="http://schemas.microsoft.com/office/drawing/2014/main" id="{D9A933EA-D6C0-497E-AFB4-FF668328A574}"/>
              </a:ext>
            </a:extLst>
          </p:cNvPr>
          <p:cNvSpPr txBox="1"/>
          <p:nvPr/>
        </p:nvSpPr>
        <p:spPr>
          <a:xfrm>
            <a:off x="710250" y="337533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Menu Logout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Aplikasi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SIDORA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Google Shape;1292;p14">
            <a:extLst>
              <a:ext uri="{FF2B5EF4-FFF2-40B4-BE49-F238E27FC236}">
                <a16:creationId xmlns:a16="http://schemas.microsoft.com/office/drawing/2014/main" id="{083EFBA6-695C-4081-93C8-D4519CA34E09}"/>
              </a:ext>
            </a:extLst>
          </p:cNvPr>
          <p:cNvSpPr txBox="1"/>
          <p:nvPr/>
        </p:nvSpPr>
        <p:spPr>
          <a:xfrm>
            <a:off x="2504763" y="762000"/>
            <a:ext cx="4350715" cy="28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417" tIns="36704" rIns="73417" bIns="36704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chemeClr val="dk2"/>
              </a:buClr>
              <a:buSzPts val="3100"/>
            </a:pPr>
            <a:r>
              <a:rPr lang="fi-FI" sz="1260" i="1" dirty="0">
                <a:solidFill>
                  <a:schemeClr val="tx1"/>
                </a:solidFill>
                <a:latin typeface="Lato Light"/>
                <a:ea typeface="Lato Light"/>
                <a:cs typeface="Lato Light"/>
                <a:sym typeface="Lato Light"/>
              </a:rPr>
              <a:t>Sistem Informasi Digital Olah Rekam Arsip</a:t>
            </a:r>
            <a:endParaRPr lang="fi-FI" sz="126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34;p15"/>
          <p:cNvSpPr/>
          <p:nvPr/>
        </p:nvSpPr>
        <p:spPr>
          <a:xfrm>
            <a:off x="4459158" y="3448041"/>
            <a:ext cx="49429" cy="49429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760" y="1"/>
                </a:moveTo>
                <a:cubicBezTo>
                  <a:pt x="317" y="1"/>
                  <a:pt x="0" y="349"/>
                  <a:pt x="0" y="761"/>
                </a:cubicBezTo>
                <a:cubicBezTo>
                  <a:pt x="0" y="1204"/>
                  <a:pt x="317" y="1521"/>
                  <a:pt x="760" y="1521"/>
                </a:cubicBezTo>
                <a:cubicBezTo>
                  <a:pt x="1172" y="1521"/>
                  <a:pt x="1520" y="1172"/>
                  <a:pt x="1520" y="761"/>
                </a:cubicBezTo>
                <a:cubicBezTo>
                  <a:pt x="1520" y="349"/>
                  <a:pt x="1172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C1B71136-540B-4006-9D9D-6B24F571F8A0}"/>
              </a:ext>
            </a:extLst>
          </p:cNvPr>
          <p:cNvGrpSpPr>
            <a:grpSpLocks/>
          </p:cNvGrpSpPr>
          <p:nvPr/>
        </p:nvGrpSpPr>
        <p:grpSpPr bwMode="auto">
          <a:xfrm>
            <a:off x="92075" y="87313"/>
            <a:ext cx="8939213" cy="1295400"/>
            <a:chOff x="92756" y="87136"/>
            <a:chExt cx="8938744" cy="1296144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8ED1AB76-CD85-4DA5-86BD-4873C07AED19}"/>
                </a:ext>
              </a:extLst>
            </p:cNvPr>
            <p:cNvSpPr/>
            <p:nvPr/>
          </p:nvSpPr>
          <p:spPr>
            <a:xfrm flipV="1">
              <a:off x="92756" y="87136"/>
              <a:ext cx="1296920" cy="1296144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552DA1-A68A-4BD0-8D6B-EFADE1B1049B}"/>
                </a:ext>
              </a:extLst>
            </p:cNvPr>
            <p:cNvSpPr/>
            <p:nvPr/>
          </p:nvSpPr>
          <p:spPr>
            <a:xfrm>
              <a:off x="1115052" y="87136"/>
              <a:ext cx="7916448" cy="1016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pic>
          <p:nvPicPr>
            <p:cNvPr id="13" name="Picture 2" descr="E:\logo2.png">
              <a:extLst>
                <a:ext uri="{FF2B5EF4-FFF2-40B4-BE49-F238E27FC236}">
                  <a16:creationId xmlns:a16="http://schemas.microsoft.com/office/drawing/2014/main" id="{D5830D54-E585-4604-AC4B-3ED61C7CC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87" y="204515"/>
              <a:ext cx="469967" cy="61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87E93AE3-3A37-4F61-94D2-8D1FC04857B3}"/>
              </a:ext>
            </a:extLst>
          </p:cNvPr>
          <p:cNvGrpSpPr/>
          <p:nvPr/>
        </p:nvGrpSpPr>
        <p:grpSpPr>
          <a:xfrm>
            <a:off x="0" y="6172200"/>
            <a:ext cx="9059636" cy="608240"/>
            <a:chOff x="-28348" y="4548087"/>
            <a:chExt cx="9059636" cy="60824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2746C-458F-4989-93A8-A551873D7F87}"/>
                </a:ext>
              </a:extLst>
            </p:cNvPr>
            <p:cNvSpPr/>
            <p:nvPr/>
          </p:nvSpPr>
          <p:spPr bwMode="auto">
            <a:xfrm>
              <a:off x="1187450" y="4826474"/>
              <a:ext cx="40322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CA1A76E-A053-4394-8B9B-92DA49756804}"/>
                </a:ext>
              </a:extLst>
            </p:cNvPr>
            <p:cNvSpPr/>
            <p:nvPr/>
          </p:nvSpPr>
          <p:spPr bwMode="auto">
            <a:xfrm>
              <a:off x="5075238" y="4826474"/>
              <a:ext cx="360362" cy="215900"/>
            </a:xfrm>
            <a:prstGeom prst="parallelogram">
              <a:avLst>
                <a:gd name="adj" fmla="val 52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5D29FBF7-EC33-4634-BCC9-F3C7E595B0A8}"/>
                </a:ext>
              </a:extLst>
            </p:cNvPr>
            <p:cNvSpPr/>
            <p:nvPr/>
          </p:nvSpPr>
          <p:spPr bwMode="auto">
            <a:xfrm>
              <a:off x="7380288" y="4826474"/>
              <a:ext cx="1651000" cy="215900"/>
            </a:xfrm>
            <a:prstGeom prst="parallelogram">
              <a:avLst>
                <a:gd name="adj" fmla="val 5255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FD4CC2-C44F-4195-B058-413C5EE78053}"/>
                </a:ext>
              </a:extLst>
            </p:cNvPr>
            <p:cNvSpPr/>
            <p:nvPr/>
          </p:nvSpPr>
          <p:spPr bwMode="auto">
            <a:xfrm>
              <a:off x="8388350" y="4826474"/>
              <a:ext cx="642938" cy="2159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AD40F84E-8DA4-47B9-8B10-2D1CB528DF34}"/>
                </a:ext>
              </a:extLst>
            </p:cNvPr>
            <p:cNvSpPr/>
            <p:nvPr/>
          </p:nvSpPr>
          <p:spPr bwMode="auto">
            <a:xfrm>
              <a:off x="5291138" y="4826474"/>
              <a:ext cx="2449512" cy="215900"/>
            </a:xfrm>
            <a:prstGeom prst="parallelogram">
              <a:avLst>
                <a:gd name="adj" fmla="val 5255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20" name="Google Shape;1460;p16">
              <a:extLst>
                <a:ext uri="{FF2B5EF4-FFF2-40B4-BE49-F238E27FC236}">
                  <a16:creationId xmlns:a16="http://schemas.microsoft.com/office/drawing/2014/main" id="{4B9DAF56-4417-42C2-891E-44AF24C338A9}"/>
                </a:ext>
              </a:extLst>
            </p:cNvPr>
            <p:cNvSpPr txBox="1"/>
            <p:nvPr/>
          </p:nvSpPr>
          <p:spPr>
            <a:xfrm>
              <a:off x="-28348" y="4787525"/>
              <a:ext cx="5065486" cy="368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Dinas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Arsip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dan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Perpustakaan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Kabupaten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Purwakarta</a:t>
              </a:r>
              <a:endParaRPr sz="800" i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219B20E-B70E-467F-8426-A9A824A29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028" y="4548087"/>
              <a:ext cx="1195478" cy="556774"/>
            </a:xfrm>
            <a:prstGeom prst="rect">
              <a:avLst/>
            </a:prstGeom>
          </p:spPr>
        </p:pic>
      </p:grpSp>
      <p:sp>
        <p:nvSpPr>
          <p:cNvPr id="22" name="Title 1"/>
          <p:cNvSpPr txBox="1">
            <a:spLocks/>
          </p:cNvSpPr>
          <p:nvPr/>
        </p:nvSpPr>
        <p:spPr>
          <a:xfrm>
            <a:off x="1828800" y="3886200"/>
            <a:ext cx="55626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TERIMA KASIH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0F1F3A0-762B-41A5-AD90-DC47F03B48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40" y="1760764"/>
            <a:ext cx="3090264" cy="17367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204500">
            <a:off x="4784727" y="1842874"/>
            <a:ext cx="3124200" cy="3886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marL="514350" indent="-514350"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UU No. 43 </a:t>
            </a:r>
            <a:r>
              <a:rPr lang="en-US" b="1" dirty="0" err="1">
                <a:solidFill>
                  <a:schemeClr val="tx1"/>
                </a:solidFill>
              </a:rPr>
              <a:t>Tahun</a:t>
            </a:r>
            <a:r>
              <a:rPr lang="en-US" b="1" dirty="0">
                <a:solidFill>
                  <a:schemeClr val="tx1"/>
                </a:solidFill>
              </a:rPr>
              <a:t> 2009 </a:t>
            </a:r>
            <a:r>
              <a:rPr lang="en-US" b="1" dirty="0" err="1">
                <a:solidFill>
                  <a:schemeClr val="tx1"/>
                </a:solidFill>
              </a:rPr>
              <a:t>Tentang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Kearsipan</a:t>
            </a:r>
            <a:endParaRPr lang="en-US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PP No. 28 </a:t>
            </a:r>
            <a:r>
              <a:rPr lang="en-US" b="1" dirty="0" err="1">
                <a:solidFill>
                  <a:schemeClr val="tx1"/>
                </a:solidFill>
              </a:rPr>
              <a:t>Tahun</a:t>
            </a:r>
            <a:r>
              <a:rPr lang="en-US" b="1" dirty="0">
                <a:solidFill>
                  <a:schemeClr val="tx1"/>
                </a:solidFill>
              </a:rPr>
              <a:t> 2014 </a:t>
            </a:r>
            <a:r>
              <a:rPr lang="en-US" b="1" dirty="0" err="1">
                <a:solidFill>
                  <a:schemeClr val="tx1"/>
                </a:solidFill>
              </a:rPr>
              <a:t>Tentang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Pelaksanaan</a:t>
            </a:r>
            <a:r>
              <a:rPr lang="en-US" b="1" dirty="0">
                <a:solidFill>
                  <a:schemeClr val="tx1"/>
                </a:solidFill>
              </a:rPr>
              <a:t> UU No. 43  </a:t>
            </a:r>
            <a:r>
              <a:rPr lang="en-US" b="1" dirty="0" err="1">
                <a:solidFill>
                  <a:schemeClr val="tx1"/>
                </a:solidFill>
              </a:rPr>
              <a:t>Tentang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Kearsipan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Peraturan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Kepala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Arsip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Nasional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Republik</a:t>
            </a:r>
            <a:r>
              <a:rPr lang="en-US" b="1" dirty="0">
                <a:solidFill>
                  <a:schemeClr val="tx1"/>
                </a:solidFill>
              </a:rPr>
              <a:t> Indonesia No. 7 </a:t>
            </a:r>
            <a:r>
              <a:rPr lang="en-US" b="1" dirty="0" err="1">
                <a:solidFill>
                  <a:schemeClr val="tx1"/>
                </a:solidFill>
              </a:rPr>
              <a:t>Tahun</a:t>
            </a:r>
            <a:r>
              <a:rPr lang="en-US" b="1" dirty="0">
                <a:solidFill>
                  <a:schemeClr val="tx1"/>
                </a:solidFill>
              </a:rPr>
              <a:t> 2017 </a:t>
            </a:r>
            <a:r>
              <a:rPr lang="en-US" b="1" dirty="0" err="1">
                <a:solidFill>
                  <a:schemeClr val="tx1"/>
                </a:solidFill>
              </a:rPr>
              <a:t>Tentang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Gerakan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Nasional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Sadar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Tertib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Arsip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Perda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Kabupaten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Purwakarta</a:t>
            </a:r>
            <a:r>
              <a:rPr lang="en-US" b="1" dirty="0">
                <a:solidFill>
                  <a:schemeClr val="tx1"/>
                </a:solidFill>
              </a:rPr>
              <a:t> No. 6 </a:t>
            </a:r>
            <a:r>
              <a:rPr lang="en-US" b="1" dirty="0" err="1">
                <a:solidFill>
                  <a:schemeClr val="tx1"/>
                </a:solidFill>
              </a:rPr>
              <a:t>Tahun</a:t>
            </a:r>
            <a:r>
              <a:rPr lang="en-US" b="1" dirty="0">
                <a:solidFill>
                  <a:schemeClr val="tx1"/>
                </a:solidFill>
              </a:rPr>
              <a:t> 2020 </a:t>
            </a:r>
            <a:r>
              <a:rPr lang="en-US" b="1" dirty="0" err="1">
                <a:solidFill>
                  <a:schemeClr val="tx1"/>
                </a:solidFill>
              </a:rPr>
              <a:t>tentang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Penyelengaraan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Kearsipan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Lembaran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daerah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kab.purwakarta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tahun</a:t>
            </a:r>
            <a:r>
              <a:rPr lang="en-US" b="1" dirty="0">
                <a:solidFill>
                  <a:schemeClr val="tx1"/>
                </a:solidFill>
              </a:rPr>
              <a:t> 2020 no. 6).</a:t>
            </a: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Perbup</a:t>
            </a:r>
            <a:r>
              <a:rPr lang="en-US" b="1" dirty="0">
                <a:solidFill>
                  <a:schemeClr val="tx1"/>
                </a:solidFill>
              </a:rPr>
              <a:t> No. 116 </a:t>
            </a:r>
            <a:r>
              <a:rPr lang="en-US" b="1" dirty="0" err="1">
                <a:solidFill>
                  <a:schemeClr val="tx1"/>
                </a:solidFill>
              </a:rPr>
              <a:t>Tahun</a:t>
            </a:r>
            <a:r>
              <a:rPr lang="en-US" b="1" dirty="0">
                <a:solidFill>
                  <a:schemeClr val="tx1"/>
                </a:solidFill>
              </a:rPr>
              <a:t> 2020 </a:t>
            </a:r>
            <a:r>
              <a:rPr lang="en-US" b="1" dirty="0" err="1">
                <a:solidFill>
                  <a:schemeClr val="tx1"/>
                </a:solidFill>
              </a:rPr>
              <a:t>tentang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kedudukan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susunan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Organisasi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Tugas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Fungsi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serta</a:t>
            </a:r>
            <a:r>
              <a:rPr lang="en-US" b="1" dirty="0">
                <a:solidFill>
                  <a:schemeClr val="tx1"/>
                </a:solidFill>
              </a:rPr>
              <a:t> Tata </a:t>
            </a:r>
            <a:r>
              <a:rPr lang="en-US" b="1" dirty="0" err="1">
                <a:solidFill>
                  <a:schemeClr val="tx1"/>
                </a:solidFill>
              </a:rPr>
              <a:t>Kerja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Dinas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Kearsipan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Perpustakaan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Kab.Purwakarta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Berita</a:t>
            </a:r>
            <a:r>
              <a:rPr lang="en-US" b="1" dirty="0">
                <a:solidFill>
                  <a:schemeClr val="tx1"/>
                </a:solidFill>
              </a:rPr>
              <a:t> Daerah </a:t>
            </a:r>
            <a:r>
              <a:rPr lang="en-US" b="1" dirty="0" err="1">
                <a:solidFill>
                  <a:schemeClr val="tx1"/>
                </a:solidFill>
              </a:rPr>
              <a:t>Kabupaten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Purwakarta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Tahun</a:t>
            </a:r>
            <a:r>
              <a:rPr lang="en-US" b="1" dirty="0">
                <a:solidFill>
                  <a:schemeClr val="tx1"/>
                </a:solidFill>
              </a:rPr>
              <a:t> 2020 </a:t>
            </a:r>
            <a:r>
              <a:rPr lang="en-US" b="1" dirty="0" err="1">
                <a:solidFill>
                  <a:schemeClr val="tx1"/>
                </a:solidFill>
              </a:rPr>
              <a:t>Nomor</a:t>
            </a:r>
            <a:r>
              <a:rPr lang="en-US" b="1" dirty="0">
                <a:solidFill>
                  <a:schemeClr val="tx1"/>
                </a:solidFill>
              </a:rPr>
              <a:t> 22).</a:t>
            </a:r>
          </a:p>
          <a:p>
            <a:pPr marL="514350" indent="-514350">
              <a:buAutoNum type="arabicPeriod"/>
            </a:pPr>
            <a:endParaRPr lang="en-US" b="1" dirty="0"/>
          </a:p>
          <a:p>
            <a:pPr marL="514350" indent="-514350">
              <a:buAutoNum type="arabicPeriod"/>
            </a:pPr>
            <a:endParaRPr lang="en-US" b="1" dirty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FD0389-7DFE-49A3-87B7-A5A2DD420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78899"/>
            <a:ext cx="3352800" cy="2965622"/>
          </a:xfrm>
          <a:prstGeom prst="rect">
            <a:avLst/>
          </a:prstGeom>
        </p:spPr>
      </p:pic>
      <p:sp>
        <p:nvSpPr>
          <p:cNvPr id="7" name="Google Shape;418;p15">
            <a:extLst>
              <a:ext uri="{FF2B5EF4-FFF2-40B4-BE49-F238E27FC236}">
                <a16:creationId xmlns:a16="http://schemas.microsoft.com/office/drawing/2014/main" id="{793C99B1-1957-4C1E-ACC9-F400FB87305C}"/>
              </a:ext>
            </a:extLst>
          </p:cNvPr>
          <p:cNvSpPr txBox="1"/>
          <p:nvPr/>
        </p:nvSpPr>
        <p:spPr>
          <a:xfrm>
            <a:off x="710250" y="281262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/>
              <a:t>DASAR HUKUM</a:t>
            </a:r>
          </a:p>
        </p:txBody>
      </p:sp>
      <p:sp>
        <p:nvSpPr>
          <p:cNvPr id="11" name="Google Shape;1292;p14">
            <a:extLst>
              <a:ext uri="{FF2B5EF4-FFF2-40B4-BE49-F238E27FC236}">
                <a16:creationId xmlns:a16="http://schemas.microsoft.com/office/drawing/2014/main" id="{D0A9382A-3C64-41A0-BCF5-51505896E5DD}"/>
              </a:ext>
            </a:extLst>
          </p:cNvPr>
          <p:cNvSpPr txBox="1"/>
          <p:nvPr/>
        </p:nvSpPr>
        <p:spPr>
          <a:xfrm>
            <a:off x="2504763" y="762000"/>
            <a:ext cx="4350715" cy="28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417" tIns="36704" rIns="73417" bIns="36704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chemeClr val="dk2"/>
              </a:buClr>
              <a:buSzPts val="3100"/>
            </a:pPr>
            <a:r>
              <a:rPr lang="fi-FI" sz="1260" i="1" dirty="0">
                <a:solidFill>
                  <a:schemeClr val="tx1"/>
                </a:solidFill>
                <a:latin typeface="Lato Light"/>
                <a:ea typeface="Lato Light"/>
                <a:cs typeface="Lato Light"/>
                <a:sym typeface="Lato Light"/>
              </a:rPr>
              <a:t>Sistem Informasi Digital Olah Rekam Arsip</a:t>
            </a:r>
            <a:endParaRPr lang="fi-FI" sz="126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34;p15"/>
          <p:cNvSpPr/>
          <p:nvPr/>
        </p:nvSpPr>
        <p:spPr>
          <a:xfrm>
            <a:off x="4459158" y="3448041"/>
            <a:ext cx="49429" cy="49429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760" y="1"/>
                </a:moveTo>
                <a:cubicBezTo>
                  <a:pt x="317" y="1"/>
                  <a:pt x="0" y="349"/>
                  <a:pt x="0" y="761"/>
                </a:cubicBezTo>
                <a:cubicBezTo>
                  <a:pt x="0" y="1204"/>
                  <a:pt x="317" y="1521"/>
                  <a:pt x="760" y="1521"/>
                </a:cubicBezTo>
                <a:cubicBezTo>
                  <a:pt x="1172" y="1521"/>
                  <a:pt x="1520" y="1172"/>
                  <a:pt x="1520" y="761"/>
                </a:cubicBezTo>
                <a:cubicBezTo>
                  <a:pt x="1520" y="349"/>
                  <a:pt x="1172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roup 18">
            <a:extLst>
              <a:ext uri="{FF2B5EF4-FFF2-40B4-BE49-F238E27FC236}">
                <a16:creationId xmlns:a16="http://schemas.microsoft.com/office/drawing/2014/main" id="{C1B71136-540B-4006-9D9D-6B24F571F8A0}"/>
              </a:ext>
            </a:extLst>
          </p:cNvPr>
          <p:cNvGrpSpPr>
            <a:grpSpLocks/>
          </p:cNvGrpSpPr>
          <p:nvPr/>
        </p:nvGrpSpPr>
        <p:grpSpPr bwMode="auto">
          <a:xfrm>
            <a:off x="92075" y="87313"/>
            <a:ext cx="8939213" cy="1295400"/>
            <a:chOff x="92756" y="87136"/>
            <a:chExt cx="8938744" cy="1296144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8ED1AB76-CD85-4DA5-86BD-4873C07AED19}"/>
                </a:ext>
              </a:extLst>
            </p:cNvPr>
            <p:cNvSpPr/>
            <p:nvPr/>
          </p:nvSpPr>
          <p:spPr>
            <a:xfrm flipV="1">
              <a:off x="92756" y="87136"/>
              <a:ext cx="1296920" cy="1296144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552DA1-A68A-4BD0-8D6B-EFADE1B1049B}"/>
                </a:ext>
              </a:extLst>
            </p:cNvPr>
            <p:cNvSpPr/>
            <p:nvPr/>
          </p:nvSpPr>
          <p:spPr>
            <a:xfrm>
              <a:off x="1115052" y="87136"/>
              <a:ext cx="7916448" cy="1016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pic>
          <p:nvPicPr>
            <p:cNvPr id="13" name="Picture 2" descr="E:\logo2.png">
              <a:extLst>
                <a:ext uri="{FF2B5EF4-FFF2-40B4-BE49-F238E27FC236}">
                  <a16:creationId xmlns:a16="http://schemas.microsoft.com/office/drawing/2014/main" id="{D5830D54-E585-4604-AC4B-3ED61C7CC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87" y="204515"/>
              <a:ext cx="469967" cy="61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E93AE3-3A37-4F61-94D2-8D1FC04857B3}"/>
              </a:ext>
            </a:extLst>
          </p:cNvPr>
          <p:cNvGrpSpPr/>
          <p:nvPr/>
        </p:nvGrpSpPr>
        <p:grpSpPr>
          <a:xfrm>
            <a:off x="0" y="6172200"/>
            <a:ext cx="9059636" cy="608240"/>
            <a:chOff x="-28348" y="4548087"/>
            <a:chExt cx="9059636" cy="60824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2746C-458F-4989-93A8-A551873D7F87}"/>
                </a:ext>
              </a:extLst>
            </p:cNvPr>
            <p:cNvSpPr/>
            <p:nvPr/>
          </p:nvSpPr>
          <p:spPr bwMode="auto">
            <a:xfrm>
              <a:off x="1187450" y="4826474"/>
              <a:ext cx="40322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CA1A76E-A053-4394-8B9B-92DA49756804}"/>
                </a:ext>
              </a:extLst>
            </p:cNvPr>
            <p:cNvSpPr/>
            <p:nvPr/>
          </p:nvSpPr>
          <p:spPr bwMode="auto">
            <a:xfrm>
              <a:off x="5075238" y="4826474"/>
              <a:ext cx="360362" cy="215900"/>
            </a:xfrm>
            <a:prstGeom prst="parallelogram">
              <a:avLst>
                <a:gd name="adj" fmla="val 52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5D29FBF7-EC33-4634-BCC9-F3C7E595B0A8}"/>
                </a:ext>
              </a:extLst>
            </p:cNvPr>
            <p:cNvSpPr/>
            <p:nvPr/>
          </p:nvSpPr>
          <p:spPr bwMode="auto">
            <a:xfrm>
              <a:off x="7380288" y="4826474"/>
              <a:ext cx="1651000" cy="215900"/>
            </a:xfrm>
            <a:prstGeom prst="parallelogram">
              <a:avLst>
                <a:gd name="adj" fmla="val 5255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FD4CC2-C44F-4195-B058-413C5EE78053}"/>
                </a:ext>
              </a:extLst>
            </p:cNvPr>
            <p:cNvSpPr/>
            <p:nvPr/>
          </p:nvSpPr>
          <p:spPr bwMode="auto">
            <a:xfrm>
              <a:off x="8388350" y="4826474"/>
              <a:ext cx="642938" cy="2159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AD40F84E-8DA4-47B9-8B10-2D1CB528DF34}"/>
                </a:ext>
              </a:extLst>
            </p:cNvPr>
            <p:cNvSpPr/>
            <p:nvPr/>
          </p:nvSpPr>
          <p:spPr bwMode="auto">
            <a:xfrm>
              <a:off x="5291138" y="4826474"/>
              <a:ext cx="2449512" cy="215900"/>
            </a:xfrm>
            <a:prstGeom prst="parallelogram">
              <a:avLst>
                <a:gd name="adj" fmla="val 5255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20" name="Google Shape;1460;p16">
              <a:extLst>
                <a:ext uri="{FF2B5EF4-FFF2-40B4-BE49-F238E27FC236}">
                  <a16:creationId xmlns:a16="http://schemas.microsoft.com/office/drawing/2014/main" id="{4B9DAF56-4417-42C2-891E-44AF24C338A9}"/>
                </a:ext>
              </a:extLst>
            </p:cNvPr>
            <p:cNvSpPr txBox="1"/>
            <p:nvPr/>
          </p:nvSpPr>
          <p:spPr>
            <a:xfrm>
              <a:off x="-28348" y="4787525"/>
              <a:ext cx="5065486" cy="368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Dinas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Arsip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dan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Perpustakaan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Kabupaten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Purwakarta</a:t>
              </a:r>
              <a:endParaRPr sz="800" i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219B20E-B70E-467F-8426-A9A824A29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028" y="4548087"/>
              <a:ext cx="1195478" cy="556774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3795513" y="1757618"/>
            <a:ext cx="5065486" cy="3886200"/>
            <a:chOff x="4158621" y="3068925"/>
            <a:chExt cx="4460295" cy="957725"/>
          </a:xfrm>
        </p:grpSpPr>
        <p:sp>
          <p:nvSpPr>
            <p:cNvPr id="26" name="Google Shape;318;p15"/>
            <p:cNvSpPr/>
            <p:nvPr/>
          </p:nvSpPr>
          <p:spPr>
            <a:xfrm>
              <a:off x="4303755" y="3068925"/>
              <a:ext cx="4261018" cy="942330"/>
            </a:xfrm>
            <a:custGeom>
              <a:avLst/>
              <a:gdLst/>
              <a:ahLst/>
              <a:cxnLst/>
              <a:rect l="l" t="t" r="r" b="b"/>
              <a:pathLst>
                <a:path w="107264" h="28997" extrusionOk="0">
                  <a:moveTo>
                    <a:pt x="52173" y="0"/>
                  </a:moveTo>
                  <a:cubicBezTo>
                    <a:pt x="28601" y="0"/>
                    <a:pt x="4999" y="635"/>
                    <a:pt x="3325" y="2293"/>
                  </a:cubicBezTo>
                  <a:cubicBezTo>
                    <a:pt x="0" y="5618"/>
                    <a:pt x="5162" y="27374"/>
                    <a:pt x="6936" y="27913"/>
                  </a:cubicBezTo>
                  <a:cubicBezTo>
                    <a:pt x="9502" y="28707"/>
                    <a:pt x="23688" y="28997"/>
                    <a:pt x="40484" y="28997"/>
                  </a:cubicBezTo>
                  <a:cubicBezTo>
                    <a:pt x="67222" y="28997"/>
                    <a:pt x="100574" y="28262"/>
                    <a:pt x="104191" y="27659"/>
                  </a:cubicBezTo>
                  <a:cubicBezTo>
                    <a:pt x="107263" y="27153"/>
                    <a:pt x="103431" y="3338"/>
                    <a:pt x="100866" y="1532"/>
                  </a:cubicBezTo>
                  <a:cubicBezTo>
                    <a:pt x="99580" y="643"/>
                    <a:pt x="75891" y="0"/>
                    <a:pt x="52173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9;p15"/>
            <p:cNvSpPr/>
            <p:nvPr/>
          </p:nvSpPr>
          <p:spPr>
            <a:xfrm>
              <a:off x="7981835" y="3097100"/>
              <a:ext cx="637081" cy="894364"/>
            </a:xfrm>
            <a:custGeom>
              <a:avLst/>
              <a:gdLst/>
              <a:ahLst/>
              <a:cxnLst/>
              <a:rect l="l" t="t" r="r" b="b"/>
              <a:pathLst>
                <a:path w="19604" h="27521" extrusionOk="0">
                  <a:moveTo>
                    <a:pt x="8392" y="0"/>
                  </a:moveTo>
                  <a:cubicBezTo>
                    <a:pt x="6682" y="6113"/>
                    <a:pt x="4371" y="22137"/>
                    <a:pt x="0" y="27521"/>
                  </a:cubicBezTo>
                  <a:cubicBezTo>
                    <a:pt x="8551" y="27299"/>
                    <a:pt x="14916" y="26982"/>
                    <a:pt x="16531" y="26729"/>
                  </a:cubicBezTo>
                  <a:cubicBezTo>
                    <a:pt x="19603" y="26222"/>
                    <a:pt x="15771" y="2439"/>
                    <a:pt x="13206" y="665"/>
                  </a:cubicBezTo>
                  <a:cubicBezTo>
                    <a:pt x="12858" y="412"/>
                    <a:pt x="11116" y="190"/>
                    <a:pt x="839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1;p15"/>
            <p:cNvSpPr/>
            <p:nvPr/>
          </p:nvSpPr>
          <p:spPr>
            <a:xfrm>
              <a:off x="4158621" y="3472739"/>
              <a:ext cx="260435" cy="260402"/>
            </a:xfrm>
            <a:custGeom>
              <a:avLst/>
              <a:gdLst/>
              <a:ahLst/>
              <a:cxnLst/>
              <a:rect l="l" t="t" r="r" b="b"/>
              <a:pathLst>
                <a:path w="8014" h="8013" extrusionOk="0">
                  <a:moveTo>
                    <a:pt x="3991" y="2312"/>
                  </a:moveTo>
                  <a:cubicBezTo>
                    <a:pt x="4941" y="2312"/>
                    <a:pt x="5670" y="3072"/>
                    <a:pt x="5670" y="3991"/>
                  </a:cubicBezTo>
                  <a:cubicBezTo>
                    <a:pt x="5670" y="4941"/>
                    <a:pt x="4941" y="5669"/>
                    <a:pt x="3991" y="5669"/>
                  </a:cubicBezTo>
                  <a:cubicBezTo>
                    <a:pt x="3073" y="5669"/>
                    <a:pt x="2313" y="4909"/>
                    <a:pt x="2313" y="3991"/>
                  </a:cubicBezTo>
                  <a:cubicBezTo>
                    <a:pt x="2313" y="3072"/>
                    <a:pt x="3073" y="2312"/>
                    <a:pt x="3991" y="2312"/>
                  </a:cubicBezTo>
                  <a:close/>
                  <a:moveTo>
                    <a:pt x="3769" y="1"/>
                  </a:moveTo>
                  <a:cubicBezTo>
                    <a:pt x="3579" y="1"/>
                    <a:pt x="3453" y="127"/>
                    <a:pt x="3453" y="317"/>
                  </a:cubicBezTo>
                  <a:lnTo>
                    <a:pt x="3453" y="1489"/>
                  </a:lnTo>
                  <a:cubicBezTo>
                    <a:pt x="3136" y="1584"/>
                    <a:pt x="2883" y="1679"/>
                    <a:pt x="2629" y="1837"/>
                  </a:cubicBezTo>
                  <a:lnTo>
                    <a:pt x="1806" y="1014"/>
                  </a:lnTo>
                  <a:cubicBezTo>
                    <a:pt x="1743" y="951"/>
                    <a:pt x="1656" y="919"/>
                    <a:pt x="1568" y="919"/>
                  </a:cubicBezTo>
                  <a:cubicBezTo>
                    <a:pt x="1481" y="919"/>
                    <a:pt x="1394" y="951"/>
                    <a:pt x="1331" y="1014"/>
                  </a:cubicBezTo>
                  <a:lnTo>
                    <a:pt x="1014" y="1331"/>
                  </a:lnTo>
                  <a:cubicBezTo>
                    <a:pt x="888" y="1457"/>
                    <a:pt x="888" y="1679"/>
                    <a:pt x="1014" y="1806"/>
                  </a:cubicBezTo>
                  <a:lnTo>
                    <a:pt x="1838" y="2629"/>
                  </a:lnTo>
                  <a:cubicBezTo>
                    <a:pt x="1679" y="2882"/>
                    <a:pt x="1584" y="3136"/>
                    <a:pt x="1489" y="3452"/>
                  </a:cubicBezTo>
                  <a:lnTo>
                    <a:pt x="318" y="3452"/>
                  </a:lnTo>
                  <a:cubicBezTo>
                    <a:pt x="128" y="3452"/>
                    <a:pt x="1" y="3579"/>
                    <a:pt x="1" y="3769"/>
                  </a:cubicBezTo>
                  <a:lnTo>
                    <a:pt x="1" y="4244"/>
                  </a:lnTo>
                  <a:cubicBezTo>
                    <a:pt x="1" y="4403"/>
                    <a:pt x="128" y="4561"/>
                    <a:pt x="318" y="4561"/>
                  </a:cubicBezTo>
                  <a:lnTo>
                    <a:pt x="1489" y="4561"/>
                  </a:lnTo>
                  <a:cubicBezTo>
                    <a:pt x="1553" y="4846"/>
                    <a:pt x="1679" y="5131"/>
                    <a:pt x="1838" y="5353"/>
                  </a:cubicBezTo>
                  <a:lnTo>
                    <a:pt x="1014" y="6208"/>
                  </a:lnTo>
                  <a:cubicBezTo>
                    <a:pt x="888" y="6334"/>
                    <a:pt x="888" y="6524"/>
                    <a:pt x="1014" y="6651"/>
                  </a:cubicBezTo>
                  <a:lnTo>
                    <a:pt x="1331" y="6999"/>
                  </a:lnTo>
                  <a:cubicBezTo>
                    <a:pt x="1394" y="7063"/>
                    <a:pt x="1481" y="7094"/>
                    <a:pt x="1568" y="7094"/>
                  </a:cubicBezTo>
                  <a:cubicBezTo>
                    <a:pt x="1656" y="7094"/>
                    <a:pt x="1743" y="7063"/>
                    <a:pt x="1806" y="6999"/>
                  </a:cubicBezTo>
                  <a:lnTo>
                    <a:pt x="2629" y="6144"/>
                  </a:lnTo>
                  <a:cubicBezTo>
                    <a:pt x="2883" y="6303"/>
                    <a:pt x="3136" y="6429"/>
                    <a:pt x="3453" y="6493"/>
                  </a:cubicBezTo>
                  <a:lnTo>
                    <a:pt x="3453" y="7664"/>
                  </a:lnTo>
                  <a:cubicBezTo>
                    <a:pt x="3453" y="7854"/>
                    <a:pt x="3579" y="8013"/>
                    <a:pt x="3769" y="8013"/>
                  </a:cubicBezTo>
                  <a:lnTo>
                    <a:pt x="4245" y="8013"/>
                  </a:lnTo>
                  <a:cubicBezTo>
                    <a:pt x="4403" y="8013"/>
                    <a:pt x="4561" y="7854"/>
                    <a:pt x="4561" y="7664"/>
                  </a:cubicBezTo>
                  <a:lnTo>
                    <a:pt x="4561" y="6493"/>
                  </a:lnTo>
                  <a:cubicBezTo>
                    <a:pt x="4846" y="6429"/>
                    <a:pt x="5131" y="6303"/>
                    <a:pt x="5385" y="6144"/>
                  </a:cubicBezTo>
                  <a:lnTo>
                    <a:pt x="6208" y="6999"/>
                  </a:lnTo>
                  <a:cubicBezTo>
                    <a:pt x="6271" y="7063"/>
                    <a:pt x="6351" y="7094"/>
                    <a:pt x="6430" y="7094"/>
                  </a:cubicBezTo>
                  <a:cubicBezTo>
                    <a:pt x="6509" y="7094"/>
                    <a:pt x="6588" y="7063"/>
                    <a:pt x="6651" y="6999"/>
                  </a:cubicBezTo>
                  <a:lnTo>
                    <a:pt x="7000" y="6651"/>
                  </a:lnTo>
                  <a:cubicBezTo>
                    <a:pt x="7126" y="6524"/>
                    <a:pt x="7126" y="6334"/>
                    <a:pt x="7000" y="6208"/>
                  </a:cubicBezTo>
                  <a:lnTo>
                    <a:pt x="6176" y="5353"/>
                  </a:lnTo>
                  <a:cubicBezTo>
                    <a:pt x="6303" y="5131"/>
                    <a:pt x="6430" y="4846"/>
                    <a:pt x="6493" y="4561"/>
                  </a:cubicBezTo>
                  <a:lnTo>
                    <a:pt x="7696" y="4561"/>
                  </a:lnTo>
                  <a:cubicBezTo>
                    <a:pt x="7855" y="4561"/>
                    <a:pt x="8013" y="4403"/>
                    <a:pt x="8013" y="4244"/>
                  </a:cubicBezTo>
                  <a:lnTo>
                    <a:pt x="8013" y="3769"/>
                  </a:lnTo>
                  <a:cubicBezTo>
                    <a:pt x="8013" y="3579"/>
                    <a:pt x="7855" y="3452"/>
                    <a:pt x="7696" y="3452"/>
                  </a:cubicBezTo>
                  <a:lnTo>
                    <a:pt x="6493" y="3452"/>
                  </a:lnTo>
                  <a:cubicBezTo>
                    <a:pt x="6430" y="3136"/>
                    <a:pt x="6335" y="2882"/>
                    <a:pt x="6176" y="2629"/>
                  </a:cubicBezTo>
                  <a:lnTo>
                    <a:pt x="7000" y="1806"/>
                  </a:lnTo>
                  <a:cubicBezTo>
                    <a:pt x="7126" y="1679"/>
                    <a:pt x="7126" y="1457"/>
                    <a:pt x="7000" y="1331"/>
                  </a:cubicBezTo>
                  <a:lnTo>
                    <a:pt x="6651" y="1014"/>
                  </a:lnTo>
                  <a:cubicBezTo>
                    <a:pt x="6588" y="951"/>
                    <a:pt x="6509" y="919"/>
                    <a:pt x="6430" y="919"/>
                  </a:cubicBezTo>
                  <a:cubicBezTo>
                    <a:pt x="6351" y="919"/>
                    <a:pt x="6271" y="951"/>
                    <a:pt x="6208" y="1014"/>
                  </a:cubicBezTo>
                  <a:lnTo>
                    <a:pt x="5385" y="1837"/>
                  </a:lnTo>
                  <a:cubicBezTo>
                    <a:pt x="5131" y="1679"/>
                    <a:pt x="4846" y="1584"/>
                    <a:pt x="4561" y="1489"/>
                  </a:cubicBezTo>
                  <a:lnTo>
                    <a:pt x="4561" y="317"/>
                  </a:lnTo>
                  <a:cubicBezTo>
                    <a:pt x="4561" y="127"/>
                    <a:pt x="4403" y="1"/>
                    <a:pt x="424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2;p15"/>
            <p:cNvSpPr/>
            <p:nvPr/>
          </p:nvSpPr>
          <p:spPr>
            <a:xfrm>
              <a:off x="4254359" y="3568444"/>
              <a:ext cx="67952" cy="67952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45" y="1"/>
                  </a:moveTo>
                  <a:cubicBezTo>
                    <a:pt x="475" y="1"/>
                    <a:pt x="0" y="476"/>
                    <a:pt x="0" y="1046"/>
                  </a:cubicBezTo>
                  <a:cubicBezTo>
                    <a:pt x="0" y="1648"/>
                    <a:pt x="475" y="2091"/>
                    <a:pt x="1045" y="2091"/>
                  </a:cubicBezTo>
                  <a:cubicBezTo>
                    <a:pt x="1647" y="2091"/>
                    <a:pt x="2090" y="1648"/>
                    <a:pt x="2090" y="1046"/>
                  </a:cubicBezTo>
                  <a:cubicBezTo>
                    <a:pt x="2090" y="476"/>
                    <a:pt x="1647" y="1"/>
                    <a:pt x="104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3;p15"/>
            <p:cNvSpPr/>
            <p:nvPr/>
          </p:nvSpPr>
          <p:spPr>
            <a:xfrm>
              <a:off x="4375802" y="3364685"/>
              <a:ext cx="216141" cy="216141"/>
            </a:xfrm>
            <a:custGeom>
              <a:avLst/>
              <a:gdLst/>
              <a:ahLst/>
              <a:cxnLst/>
              <a:rect l="l" t="t" r="r" b="b"/>
              <a:pathLst>
                <a:path w="6651" h="6651" extrusionOk="0">
                  <a:moveTo>
                    <a:pt x="3325" y="1932"/>
                  </a:moveTo>
                  <a:cubicBezTo>
                    <a:pt x="4085" y="1932"/>
                    <a:pt x="4719" y="2566"/>
                    <a:pt x="4719" y="3326"/>
                  </a:cubicBezTo>
                  <a:cubicBezTo>
                    <a:pt x="4719" y="4117"/>
                    <a:pt x="4085" y="4719"/>
                    <a:pt x="3325" y="4719"/>
                  </a:cubicBezTo>
                  <a:cubicBezTo>
                    <a:pt x="2534" y="4719"/>
                    <a:pt x="1932" y="4117"/>
                    <a:pt x="1932" y="3326"/>
                  </a:cubicBezTo>
                  <a:cubicBezTo>
                    <a:pt x="1932" y="2566"/>
                    <a:pt x="2534" y="1932"/>
                    <a:pt x="3325" y="1932"/>
                  </a:cubicBezTo>
                  <a:close/>
                  <a:moveTo>
                    <a:pt x="3104" y="0"/>
                  </a:moveTo>
                  <a:cubicBezTo>
                    <a:pt x="2977" y="0"/>
                    <a:pt x="2850" y="127"/>
                    <a:pt x="2850" y="254"/>
                  </a:cubicBezTo>
                  <a:lnTo>
                    <a:pt x="2850" y="1267"/>
                  </a:lnTo>
                  <a:cubicBezTo>
                    <a:pt x="2597" y="1299"/>
                    <a:pt x="2375" y="1394"/>
                    <a:pt x="2185" y="1520"/>
                  </a:cubicBezTo>
                  <a:lnTo>
                    <a:pt x="1488" y="824"/>
                  </a:lnTo>
                  <a:cubicBezTo>
                    <a:pt x="1441" y="776"/>
                    <a:pt x="1370" y="752"/>
                    <a:pt x="1298" y="752"/>
                  </a:cubicBezTo>
                  <a:cubicBezTo>
                    <a:pt x="1227" y="752"/>
                    <a:pt x="1156" y="776"/>
                    <a:pt x="1108" y="824"/>
                  </a:cubicBezTo>
                  <a:lnTo>
                    <a:pt x="823" y="1109"/>
                  </a:lnTo>
                  <a:cubicBezTo>
                    <a:pt x="728" y="1235"/>
                    <a:pt x="728" y="1394"/>
                    <a:pt x="823" y="1489"/>
                  </a:cubicBezTo>
                  <a:lnTo>
                    <a:pt x="1520" y="2185"/>
                  </a:lnTo>
                  <a:cubicBezTo>
                    <a:pt x="1393" y="2407"/>
                    <a:pt x="1298" y="2629"/>
                    <a:pt x="1235" y="2851"/>
                  </a:cubicBezTo>
                  <a:lnTo>
                    <a:pt x="253" y="2851"/>
                  </a:lnTo>
                  <a:cubicBezTo>
                    <a:pt x="95" y="2851"/>
                    <a:pt x="0" y="2977"/>
                    <a:pt x="0" y="3136"/>
                  </a:cubicBezTo>
                  <a:lnTo>
                    <a:pt x="0" y="3516"/>
                  </a:lnTo>
                  <a:cubicBezTo>
                    <a:pt x="0" y="3674"/>
                    <a:pt x="95" y="3801"/>
                    <a:pt x="253" y="3801"/>
                  </a:cubicBezTo>
                  <a:lnTo>
                    <a:pt x="1235" y="3801"/>
                  </a:lnTo>
                  <a:cubicBezTo>
                    <a:pt x="1298" y="4022"/>
                    <a:pt x="1393" y="4244"/>
                    <a:pt x="1520" y="4466"/>
                  </a:cubicBezTo>
                  <a:lnTo>
                    <a:pt x="823" y="5162"/>
                  </a:lnTo>
                  <a:cubicBezTo>
                    <a:pt x="728" y="5257"/>
                    <a:pt x="728" y="5447"/>
                    <a:pt x="823" y="5542"/>
                  </a:cubicBezTo>
                  <a:lnTo>
                    <a:pt x="1108" y="5827"/>
                  </a:lnTo>
                  <a:cubicBezTo>
                    <a:pt x="1156" y="5875"/>
                    <a:pt x="1227" y="5899"/>
                    <a:pt x="1298" y="5899"/>
                  </a:cubicBezTo>
                  <a:cubicBezTo>
                    <a:pt x="1370" y="5899"/>
                    <a:pt x="1441" y="5875"/>
                    <a:pt x="1488" y="5827"/>
                  </a:cubicBezTo>
                  <a:lnTo>
                    <a:pt x="2185" y="5131"/>
                  </a:lnTo>
                  <a:cubicBezTo>
                    <a:pt x="2375" y="5257"/>
                    <a:pt x="2597" y="5352"/>
                    <a:pt x="2850" y="5416"/>
                  </a:cubicBezTo>
                  <a:lnTo>
                    <a:pt x="2850" y="6397"/>
                  </a:lnTo>
                  <a:cubicBezTo>
                    <a:pt x="2850" y="6524"/>
                    <a:pt x="2977" y="6651"/>
                    <a:pt x="3104" y="6651"/>
                  </a:cubicBezTo>
                  <a:lnTo>
                    <a:pt x="3515" y="6651"/>
                  </a:lnTo>
                  <a:cubicBezTo>
                    <a:pt x="3674" y="6651"/>
                    <a:pt x="3769" y="6524"/>
                    <a:pt x="3769" y="6397"/>
                  </a:cubicBezTo>
                  <a:lnTo>
                    <a:pt x="3769" y="5416"/>
                  </a:lnTo>
                  <a:cubicBezTo>
                    <a:pt x="4022" y="5352"/>
                    <a:pt x="4244" y="5257"/>
                    <a:pt x="4465" y="5131"/>
                  </a:cubicBezTo>
                  <a:lnTo>
                    <a:pt x="5162" y="5827"/>
                  </a:lnTo>
                  <a:cubicBezTo>
                    <a:pt x="5210" y="5875"/>
                    <a:pt x="5273" y="5899"/>
                    <a:pt x="5340" y="5899"/>
                  </a:cubicBezTo>
                  <a:cubicBezTo>
                    <a:pt x="5408" y="5899"/>
                    <a:pt x="5479" y="5875"/>
                    <a:pt x="5542" y="5827"/>
                  </a:cubicBezTo>
                  <a:lnTo>
                    <a:pt x="5795" y="5542"/>
                  </a:lnTo>
                  <a:cubicBezTo>
                    <a:pt x="5922" y="5447"/>
                    <a:pt x="5922" y="5257"/>
                    <a:pt x="5795" y="5162"/>
                  </a:cubicBezTo>
                  <a:lnTo>
                    <a:pt x="5099" y="4466"/>
                  </a:lnTo>
                  <a:cubicBezTo>
                    <a:pt x="5257" y="4244"/>
                    <a:pt x="5352" y="4022"/>
                    <a:pt x="5384" y="3801"/>
                  </a:cubicBezTo>
                  <a:lnTo>
                    <a:pt x="6366" y="3801"/>
                  </a:lnTo>
                  <a:cubicBezTo>
                    <a:pt x="6524" y="3801"/>
                    <a:pt x="6651" y="3674"/>
                    <a:pt x="6651" y="3516"/>
                  </a:cubicBezTo>
                  <a:lnTo>
                    <a:pt x="6651" y="3136"/>
                  </a:lnTo>
                  <a:cubicBezTo>
                    <a:pt x="6651" y="2977"/>
                    <a:pt x="6524" y="2851"/>
                    <a:pt x="6366" y="2851"/>
                  </a:cubicBezTo>
                  <a:lnTo>
                    <a:pt x="5384" y="2851"/>
                  </a:lnTo>
                  <a:cubicBezTo>
                    <a:pt x="5352" y="2629"/>
                    <a:pt x="5257" y="2407"/>
                    <a:pt x="5099" y="2185"/>
                  </a:cubicBezTo>
                  <a:lnTo>
                    <a:pt x="5795" y="1489"/>
                  </a:lnTo>
                  <a:cubicBezTo>
                    <a:pt x="5922" y="1394"/>
                    <a:pt x="5922" y="1235"/>
                    <a:pt x="5795" y="1109"/>
                  </a:cubicBezTo>
                  <a:lnTo>
                    <a:pt x="5542" y="824"/>
                  </a:lnTo>
                  <a:cubicBezTo>
                    <a:pt x="5479" y="776"/>
                    <a:pt x="5408" y="752"/>
                    <a:pt x="5340" y="752"/>
                  </a:cubicBezTo>
                  <a:cubicBezTo>
                    <a:pt x="5273" y="752"/>
                    <a:pt x="5210" y="776"/>
                    <a:pt x="5162" y="824"/>
                  </a:cubicBezTo>
                  <a:lnTo>
                    <a:pt x="4465" y="1520"/>
                  </a:lnTo>
                  <a:cubicBezTo>
                    <a:pt x="4244" y="1394"/>
                    <a:pt x="4022" y="1299"/>
                    <a:pt x="3769" y="1267"/>
                  </a:cubicBezTo>
                  <a:lnTo>
                    <a:pt x="3769" y="254"/>
                  </a:lnTo>
                  <a:cubicBezTo>
                    <a:pt x="3769" y="127"/>
                    <a:pt x="3674" y="0"/>
                    <a:pt x="3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4;p15"/>
            <p:cNvSpPr/>
            <p:nvPr/>
          </p:nvSpPr>
          <p:spPr>
            <a:xfrm>
              <a:off x="4459158" y="3448041"/>
              <a:ext cx="49429" cy="49429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760" y="1"/>
                  </a:moveTo>
                  <a:cubicBezTo>
                    <a:pt x="317" y="1"/>
                    <a:pt x="0" y="349"/>
                    <a:pt x="0" y="761"/>
                  </a:cubicBezTo>
                  <a:cubicBezTo>
                    <a:pt x="0" y="1204"/>
                    <a:pt x="317" y="1521"/>
                    <a:pt x="760" y="1521"/>
                  </a:cubicBezTo>
                  <a:cubicBezTo>
                    <a:pt x="1172" y="1521"/>
                    <a:pt x="1520" y="1172"/>
                    <a:pt x="1520" y="761"/>
                  </a:cubicBezTo>
                  <a:cubicBezTo>
                    <a:pt x="1520" y="349"/>
                    <a:pt x="1172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00600" y="3118521"/>
              <a:ext cx="3200400" cy="908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None/>
              </a:pPr>
              <a:r>
                <a:rPr lang="en-US" sz="1400" dirty="0" err="1"/>
                <a:t>Dalam</a:t>
              </a:r>
              <a:r>
                <a:rPr lang="en-US" sz="1400" dirty="0"/>
                <a:t> </a:t>
              </a:r>
              <a:r>
                <a:rPr lang="en-US" sz="1400" dirty="0" err="1"/>
                <a:t>Strategi</a:t>
              </a:r>
              <a:r>
                <a:rPr lang="en-US" sz="1400" dirty="0"/>
                <a:t> </a:t>
              </a:r>
              <a:r>
                <a:rPr lang="en-US" sz="1400" dirty="0" err="1"/>
                <a:t>Kearispan</a:t>
              </a:r>
              <a:r>
                <a:rPr lang="en-US" sz="1400" dirty="0"/>
                <a:t> yang </a:t>
              </a:r>
              <a:r>
                <a:rPr lang="en-US" sz="1400" dirty="0" err="1"/>
                <a:t>ada</a:t>
              </a:r>
              <a:r>
                <a:rPr lang="en-US" sz="1400" dirty="0"/>
                <a:t> </a:t>
              </a:r>
              <a:r>
                <a:rPr lang="en-US" sz="1400" dirty="0" err="1"/>
                <a:t>dilingkungan</a:t>
              </a:r>
              <a:r>
                <a:rPr lang="en-US" sz="1400" dirty="0"/>
                <a:t> </a:t>
              </a:r>
              <a:r>
                <a:rPr lang="en-US" sz="1400" dirty="0" err="1"/>
                <a:t>pemerintah</a:t>
              </a:r>
              <a:r>
                <a:rPr lang="en-US" sz="1400" dirty="0"/>
                <a:t> </a:t>
              </a:r>
              <a:r>
                <a:rPr lang="en-US" sz="1400" dirty="0" err="1"/>
                <a:t>kabupaten</a:t>
              </a:r>
              <a:r>
                <a:rPr lang="en-US" sz="1400" dirty="0"/>
                <a:t> </a:t>
              </a:r>
              <a:r>
                <a:rPr lang="en-US" sz="1400" dirty="0" err="1"/>
                <a:t>purwakarta</a:t>
              </a:r>
              <a:r>
                <a:rPr lang="en-US" sz="1400" dirty="0"/>
                <a:t>, </a:t>
              </a:r>
              <a:r>
                <a:rPr lang="en-US" sz="1400" dirty="0" err="1"/>
                <a:t>terdapat</a:t>
              </a:r>
              <a:r>
                <a:rPr lang="en-US" sz="1400" dirty="0"/>
                <a:t> </a:t>
              </a:r>
              <a:r>
                <a:rPr lang="en-US" sz="1400" dirty="0" err="1"/>
                <a:t>beberapa</a:t>
              </a:r>
              <a:r>
                <a:rPr lang="en-US" sz="1400" dirty="0"/>
                <a:t> </a:t>
              </a:r>
              <a:r>
                <a:rPr lang="en-US" sz="1400" dirty="0" err="1"/>
                <a:t>cara</a:t>
              </a:r>
              <a:r>
                <a:rPr lang="en-US" sz="1400" dirty="0"/>
                <a:t> yang </a:t>
              </a:r>
              <a:r>
                <a:rPr lang="en-US" sz="1400" dirty="0" err="1"/>
                <a:t>dilakukan</a:t>
              </a:r>
              <a:r>
                <a:rPr lang="en-US" sz="1400" dirty="0"/>
                <a:t>, </a:t>
              </a:r>
              <a:r>
                <a:rPr lang="en-US" sz="1400" dirty="0" err="1"/>
                <a:t>yaitu</a:t>
              </a:r>
              <a:r>
                <a:rPr lang="en-US" sz="1400" dirty="0"/>
                <a:t> </a:t>
              </a:r>
              <a:r>
                <a:rPr lang="en-US" sz="1400" dirty="0" err="1"/>
                <a:t>diantaranya</a:t>
              </a:r>
              <a:r>
                <a:rPr lang="en-US" sz="1400" dirty="0"/>
                <a:t> </a:t>
              </a:r>
              <a:r>
                <a:rPr lang="en-US" sz="1400" dirty="0" err="1"/>
                <a:t>penyimpanan</a:t>
              </a:r>
              <a:r>
                <a:rPr lang="en-US" sz="1400" dirty="0"/>
                <a:t> </a:t>
              </a:r>
              <a:r>
                <a:rPr lang="en-US" sz="1400" dirty="0" err="1"/>
                <a:t>kearsipan</a:t>
              </a:r>
              <a:r>
                <a:rPr lang="en-US" sz="1400" dirty="0"/>
                <a:t> manual </a:t>
              </a:r>
              <a:r>
                <a:rPr lang="en-US" sz="1400" dirty="0" err="1"/>
                <a:t>dan</a:t>
              </a:r>
              <a:r>
                <a:rPr lang="en-US" sz="1400" dirty="0"/>
                <a:t> </a:t>
              </a:r>
              <a:r>
                <a:rPr lang="en-US" sz="1400" dirty="0" err="1"/>
                <a:t>melalui</a:t>
              </a:r>
              <a:r>
                <a:rPr lang="en-US" sz="1400" dirty="0"/>
                <a:t> </a:t>
              </a:r>
              <a:r>
                <a:rPr lang="en-US" sz="1400" dirty="0" err="1"/>
                <a:t>sebuah</a:t>
              </a:r>
              <a:r>
                <a:rPr lang="en-US" sz="1400" dirty="0"/>
                <a:t> </a:t>
              </a:r>
              <a:r>
                <a:rPr lang="en-US" sz="1400" dirty="0" err="1"/>
                <a:t>aplikasi</a:t>
              </a:r>
              <a:r>
                <a:rPr lang="en-US" sz="1400" dirty="0"/>
                <a:t> . </a:t>
              </a:r>
              <a:r>
                <a:rPr lang="en-US" sz="1400" dirty="0" err="1"/>
                <a:t>Sejalan</a:t>
              </a:r>
              <a:r>
                <a:rPr lang="en-US" sz="1400" dirty="0"/>
                <a:t> </a:t>
              </a:r>
              <a:r>
                <a:rPr lang="en-US" sz="1400" dirty="0" err="1"/>
                <a:t>dengan</a:t>
              </a:r>
              <a:r>
                <a:rPr lang="en-US" sz="1400" dirty="0"/>
                <a:t> </a:t>
              </a:r>
              <a:r>
                <a:rPr lang="en-US" sz="1400" dirty="0" err="1"/>
                <a:t>perkembangan</a:t>
              </a:r>
              <a:r>
                <a:rPr lang="en-US" sz="1400" dirty="0"/>
                <a:t> </a:t>
              </a:r>
              <a:r>
                <a:rPr lang="en-US" sz="1400" dirty="0" err="1"/>
                <a:t>tekhnologi</a:t>
              </a:r>
              <a:r>
                <a:rPr lang="en-US" sz="1400" dirty="0"/>
                <a:t> </a:t>
              </a:r>
              <a:r>
                <a:rPr lang="en-US" sz="1400" dirty="0" err="1"/>
                <a:t>informasi</a:t>
              </a:r>
              <a:r>
                <a:rPr lang="en-US" sz="1400" dirty="0"/>
                <a:t> </a:t>
              </a:r>
              <a:r>
                <a:rPr lang="en-US" sz="1400" dirty="0" err="1"/>
                <a:t>maka</a:t>
              </a:r>
              <a:r>
                <a:rPr lang="en-US" sz="1400" dirty="0"/>
                <a:t> </a:t>
              </a:r>
              <a:r>
                <a:rPr lang="en-US" sz="1400" dirty="0" err="1"/>
                <a:t>Dinas</a:t>
              </a:r>
              <a:r>
                <a:rPr lang="en-US" sz="1400" dirty="0"/>
                <a:t> </a:t>
              </a:r>
              <a:r>
                <a:rPr lang="en-US" sz="1400" dirty="0" err="1"/>
                <a:t>Arsip</a:t>
              </a:r>
              <a:r>
                <a:rPr lang="en-US" sz="1400" dirty="0"/>
                <a:t> </a:t>
              </a:r>
              <a:r>
                <a:rPr lang="en-US" sz="1400" dirty="0" err="1"/>
                <a:t>dan</a:t>
              </a:r>
              <a:r>
                <a:rPr lang="en-US" sz="1400" dirty="0"/>
                <a:t> </a:t>
              </a:r>
              <a:r>
                <a:rPr lang="en-US" sz="1400" dirty="0" err="1"/>
                <a:t>Perpustakaan</a:t>
              </a:r>
              <a:r>
                <a:rPr lang="en-US" sz="1400" dirty="0"/>
                <a:t> </a:t>
              </a:r>
              <a:r>
                <a:rPr lang="en-US" sz="1400" dirty="0" err="1"/>
                <a:t>Kab</a:t>
              </a:r>
              <a:r>
                <a:rPr lang="en-US" sz="1400" dirty="0"/>
                <a:t>. </a:t>
              </a:r>
              <a:r>
                <a:rPr lang="en-US" sz="1400" dirty="0" err="1"/>
                <a:t>Purwakarta</a:t>
              </a:r>
              <a:r>
                <a:rPr lang="en-US" sz="1400" dirty="0"/>
                <a:t> </a:t>
              </a:r>
              <a:r>
                <a:rPr lang="en-US" sz="1400" dirty="0" err="1"/>
                <a:t>mengembangkan</a:t>
              </a:r>
              <a:r>
                <a:rPr lang="en-US" sz="1400" dirty="0"/>
                <a:t> </a:t>
              </a:r>
              <a:r>
                <a:rPr lang="en-US" sz="1400" dirty="0" err="1"/>
                <a:t>inovasi</a:t>
              </a:r>
              <a:r>
                <a:rPr lang="en-US" sz="1400" dirty="0"/>
                <a:t> </a:t>
              </a:r>
              <a:r>
                <a:rPr lang="en-US" sz="1400" dirty="0" err="1"/>
                <a:t>kerasipan</a:t>
              </a:r>
              <a:r>
                <a:rPr lang="en-US" sz="1400" dirty="0"/>
                <a:t> </a:t>
              </a:r>
              <a:r>
                <a:rPr lang="en-US" sz="1400" dirty="0" err="1"/>
                <a:t>melalui</a:t>
              </a:r>
              <a:r>
                <a:rPr lang="en-US" sz="1400" dirty="0"/>
                <a:t> </a:t>
              </a:r>
              <a:r>
                <a:rPr lang="en-US" sz="1400" dirty="0" err="1"/>
                <a:t>Aplikasi</a:t>
              </a:r>
              <a:r>
                <a:rPr lang="en-US" sz="1400" dirty="0"/>
                <a:t> </a:t>
              </a:r>
              <a:r>
                <a:rPr lang="en-US" sz="1400" dirty="0" err="1"/>
                <a:t>berbasis</a:t>
              </a:r>
              <a:r>
                <a:rPr lang="en-US" sz="1400" dirty="0"/>
                <a:t> online yang </a:t>
              </a:r>
              <a:r>
                <a:rPr lang="en-US" sz="1400" dirty="0" err="1"/>
                <a:t>mana</a:t>
              </a:r>
              <a:r>
                <a:rPr lang="en-US" sz="1400" dirty="0"/>
                <a:t> </a:t>
              </a:r>
              <a:r>
                <a:rPr lang="en-US" sz="1400" dirty="0" err="1"/>
                <a:t>aplikasi</a:t>
              </a:r>
              <a:r>
                <a:rPr lang="en-US" sz="1400" dirty="0"/>
                <a:t> </a:t>
              </a:r>
              <a:r>
                <a:rPr lang="en-US" sz="1400" dirty="0" err="1"/>
                <a:t>tersebut</a:t>
              </a:r>
              <a:r>
                <a:rPr lang="en-US" sz="1400" dirty="0"/>
                <a:t> </a:t>
              </a:r>
              <a:r>
                <a:rPr lang="en-US" sz="1400" dirty="0" err="1"/>
                <a:t>dinamakan</a:t>
              </a:r>
              <a:r>
                <a:rPr lang="en-US" sz="1400" dirty="0"/>
                <a:t> </a:t>
              </a:r>
              <a:r>
                <a:rPr lang="en-US" sz="1400" dirty="0" err="1"/>
                <a:t>aplikasi</a:t>
              </a:r>
              <a:r>
                <a:rPr lang="en-US" sz="1400" dirty="0"/>
                <a:t> </a:t>
              </a:r>
              <a:r>
                <a:rPr lang="en-US" sz="1400" dirty="0" err="1"/>
                <a:t>Sidora</a:t>
              </a:r>
              <a:r>
                <a:rPr lang="en-US" sz="1400" dirty="0"/>
                <a:t> (</a:t>
              </a:r>
              <a:r>
                <a:rPr lang="nn-NO" sz="1200" dirty="0"/>
                <a:t>Sistem Aplikasi Digital Olah Rekam Arsip ) </a:t>
              </a:r>
              <a:r>
                <a:rPr lang="en-US" sz="1400" dirty="0"/>
                <a:t>yang </a:t>
              </a:r>
              <a:r>
                <a:rPr lang="en-US" sz="1400" dirty="0" err="1"/>
                <a:t>bertujuan</a:t>
              </a:r>
              <a:r>
                <a:rPr lang="en-US" sz="1400" dirty="0"/>
                <a:t> </a:t>
              </a:r>
              <a:r>
                <a:rPr lang="en-US" sz="1400" dirty="0" err="1"/>
                <a:t>untuk</a:t>
              </a:r>
              <a:r>
                <a:rPr lang="en-US" sz="1400" dirty="0"/>
                <a:t> </a:t>
              </a:r>
              <a:r>
                <a:rPr lang="en-US" sz="1400" dirty="0" err="1"/>
                <a:t>untuk</a:t>
              </a:r>
              <a:r>
                <a:rPr lang="en-US" sz="1400" dirty="0"/>
                <a:t> </a:t>
              </a:r>
              <a:r>
                <a:rPr lang="en-US" sz="1400" dirty="0" err="1"/>
                <a:t>penyimpanan</a:t>
              </a:r>
              <a:r>
                <a:rPr lang="en-US" sz="1400" dirty="0"/>
                <a:t> </a:t>
              </a:r>
              <a:r>
                <a:rPr lang="en-US" sz="1400" dirty="0" err="1"/>
                <a:t>arsip</a:t>
              </a:r>
              <a:r>
                <a:rPr lang="en-US" sz="1400" dirty="0"/>
                <a:t> </a:t>
              </a:r>
              <a:r>
                <a:rPr lang="en-US" sz="1400" dirty="0" err="1"/>
                <a:t>secara</a:t>
              </a:r>
              <a:r>
                <a:rPr lang="en-US" sz="1400" dirty="0"/>
                <a:t> digital yang </a:t>
              </a:r>
              <a:r>
                <a:rPr lang="en-US" sz="1400" dirty="0" err="1"/>
                <a:t>terjamin</a:t>
              </a:r>
              <a:r>
                <a:rPr lang="en-US" sz="1400" dirty="0"/>
                <a:t> </a:t>
              </a:r>
              <a:r>
                <a:rPr lang="en-US" sz="1400" dirty="0" err="1"/>
                <a:t>keamanan</a:t>
              </a:r>
              <a:r>
                <a:rPr lang="en-US" sz="1400" dirty="0"/>
                <a:t> </a:t>
              </a:r>
              <a:r>
                <a:rPr lang="en-US" sz="1400" dirty="0" err="1"/>
                <a:t>dalam</a:t>
              </a:r>
              <a:r>
                <a:rPr lang="en-US" sz="1400" dirty="0"/>
                <a:t> </a:t>
              </a:r>
              <a:r>
                <a:rPr lang="en-US" sz="1400" dirty="0" err="1"/>
                <a:t>penyimpanan</a:t>
              </a:r>
              <a:r>
                <a:rPr lang="en-US" sz="1400" dirty="0"/>
                <a:t> </a:t>
              </a:r>
              <a:r>
                <a:rPr lang="en-US" sz="1400" dirty="0" err="1"/>
                <a:t>sebuah</a:t>
              </a:r>
              <a:r>
                <a:rPr lang="en-US" sz="1400" dirty="0"/>
                <a:t> </a:t>
              </a:r>
              <a:r>
                <a:rPr lang="en-US" sz="1400" dirty="0" err="1"/>
                <a:t>arsip</a:t>
              </a:r>
              <a:r>
                <a:rPr lang="en-US" sz="1400" dirty="0"/>
                <a:t>, </a:t>
              </a:r>
              <a:r>
                <a:rPr lang="en-US" sz="1400" dirty="0" err="1"/>
                <a:t>dan</a:t>
              </a:r>
              <a:r>
                <a:rPr lang="en-US" sz="1400" dirty="0"/>
                <a:t> </a:t>
              </a:r>
              <a:r>
                <a:rPr lang="en-US" sz="1400" dirty="0" err="1"/>
                <a:t>untuk</a:t>
              </a:r>
              <a:r>
                <a:rPr lang="en-US" sz="1400" dirty="0"/>
                <a:t> </a:t>
              </a:r>
              <a:r>
                <a:rPr lang="en-US" sz="1400" dirty="0" err="1"/>
                <a:t>kedepan</a:t>
              </a:r>
              <a:r>
                <a:rPr lang="en-US" sz="1400" dirty="0"/>
                <a:t> </a:t>
              </a:r>
              <a:r>
                <a:rPr lang="en-US" sz="1400" dirty="0" err="1"/>
                <a:t>bisa</a:t>
              </a:r>
              <a:r>
                <a:rPr lang="en-US" sz="1400" dirty="0"/>
                <a:t> </a:t>
              </a:r>
              <a:r>
                <a:rPr lang="en-US" sz="1400" dirty="0" err="1"/>
                <a:t>mudah</a:t>
              </a:r>
              <a:r>
                <a:rPr lang="en-US" sz="1400" dirty="0"/>
                <a:t> </a:t>
              </a:r>
              <a:r>
                <a:rPr lang="en-US" sz="1400" dirty="0" err="1"/>
                <a:t>diakses</a:t>
              </a:r>
              <a:r>
                <a:rPr lang="en-US" sz="1400" dirty="0"/>
                <a:t> </a:t>
              </a:r>
              <a:r>
                <a:rPr lang="en-US" sz="1400" dirty="0" err="1"/>
                <a:t>oleh</a:t>
              </a:r>
              <a:r>
                <a:rPr lang="en-US" sz="1400" dirty="0"/>
                <a:t> OPD </a:t>
              </a:r>
              <a:r>
                <a:rPr lang="en-US" sz="1400" dirty="0" err="1"/>
                <a:t>OPD</a:t>
              </a:r>
              <a:r>
                <a:rPr lang="en-US" sz="1400" dirty="0"/>
                <a:t> yang </a:t>
              </a:r>
              <a:r>
                <a:rPr lang="en-US" sz="1400" dirty="0" err="1"/>
                <a:t>ada</a:t>
              </a:r>
              <a:r>
                <a:rPr lang="en-US" sz="1400" dirty="0"/>
                <a:t> </a:t>
              </a:r>
              <a:r>
                <a:rPr lang="en-US" sz="1400" dirty="0" err="1"/>
                <a:t>diwilayah</a:t>
              </a:r>
              <a:r>
                <a:rPr lang="en-US" sz="1400" dirty="0"/>
                <a:t> </a:t>
              </a:r>
              <a:r>
                <a:rPr lang="en-US" sz="1400" dirty="0" err="1"/>
                <a:t>Pemerintahan</a:t>
              </a:r>
              <a:r>
                <a:rPr lang="en-US" sz="1400" dirty="0"/>
                <a:t> </a:t>
              </a:r>
              <a:r>
                <a:rPr lang="en-US" sz="1400" dirty="0" err="1"/>
                <a:t>Kabupaten</a:t>
              </a:r>
              <a:r>
                <a:rPr lang="en-US" sz="1400" dirty="0"/>
                <a:t> </a:t>
              </a:r>
              <a:r>
                <a:rPr lang="en-US" sz="1400" dirty="0" err="1"/>
                <a:t>Purwakarta</a:t>
              </a:r>
              <a:r>
                <a:rPr lang="en-US" sz="1400" dirty="0"/>
                <a:t>.</a:t>
              </a:r>
            </a:p>
          </p:txBody>
        </p:sp>
      </p:grpSp>
      <p:sp>
        <p:nvSpPr>
          <p:cNvPr id="34" name="Google Shape;418;p15">
            <a:extLst>
              <a:ext uri="{FF2B5EF4-FFF2-40B4-BE49-F238E27FC236}">
                <a16:creationId xmlns:a16="http://schemas.microsoft.com/office/drawing/2014/main" id="{B64602C4-B009-4126-9EFA-CE7F841B0E5D}"/>
              </a:ext>
            </a:extLst>
          </p:cNvPr>
          <p:cNvSpPr txBox="1"/>
          <p:nvPr/>
        </p:nvSpPr>
        <p:spPr>
          <a:xfrm>
            <a:off x="710250" y="337533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b="1" dirty="0"/>
              <a:t>PENGENALAN APLIKASI SIDORA</a:t>
            </a:r>
            <a:endParaRPr lang="en-US" sz="2400" dirty="0"/>
          </a:p>
        </p:txBody>
      </p:sp>
      <p:sp>
        <p:nvSpPr>
          <p:cNvPr id="35" name="Google Shape;1292;p14">
            <a:extLst>
              <a:ext uri="{FF2B5EF4-FFF2-40B4-BE49-F238E27FC236}">
                <a16:creationId xmlns:a16="http://schemas.microsoft.com/office/drawing/2014/main" id="{28293AC1-9A46-4B24-9DE7-B77B9AB6FE3E}"/>
              </a:ext>
            </a:extLst>
          </p:cNvPr>
          <p:cNvSpPr txBox="1"/>
          <p:nvPr/>
        </p:nvSpPr>
        <p:spPr>
          <a:xfrm>
            <a:off x="2504763" y="762000"/>
            <a:ext cx="4350715" cy="28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417" tIns="36704" rIns="73417" bIns="36704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chemeClr val="dk2"/>
              </a:buClr>
              <a:buSzPts val="3100"/>
            </a:pPr>
            <a:r>
              <a:rPr lang="fi-FI" sz="1260" i="1" dirty="0">
                <a:solidFill>
                  <a:schemeClr val="tx1"/>
                </a:solidFill>
                <a:latin typeface="Lato Light"/>
                <a:ea typeface="Lato Light"/>
                <a:cs typeface="Lato Light"/>
                <a:sym typeface="Lato Light"/>
              </a:rPr>
              <a:t>Sistem Informasi Digital Olah Rekam Arsip</a:t>
            </a:r>
            <a:endParaRPr lang="fi-FI" sz="1260" i="1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383DD8A-B7C9-47C1-AA53-0EB8BD599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5" y="2702277"/>
            <a:ext cx="2940779" cy="20655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34;p15"/>
          <p:cNvSpPr/>
          <p:nvPr/>
        </p:nvSpPr>
        <p:spPr>
          <a:xfrm>
            <a:off x="4459158" y="3448041"/>
            <a:ext cx="49429" cy="49429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760" y="1"/>
                </a:moveTo>
                <a:cubicBezTo>
                  <a:pt x="317" y="1"/>
                  <a:pt x="0" y="349"/>
                  <a:pt x="0" y="761"/>
                </a:cubicBezTo>
                <a:cubicBezTo>
                  <a:pt x="0" y="1204"/>
                  <a:pt x="317" y="1521"/>
                  <a:pt x="760" y="1521"/>
                </a:cubicBezTo>
                <a:cubicBezTo>
                  <a:pt x="1172" y="1521"/>
                  <a:pt x="1520" y="1172"/>
                  <a:pt x="1520" y="761"/>
                </a:cubicBezTo>
                <a:cubicBezTo>
                  <a:pt x="1520" y="349"/>
                  <a:pt x="1172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C1B71136-540B-4006-9D9D-6B24F571F8A0}"/>
              </a:ext>
            </a:extLst>
          </p:cNvPr>
          <p:cNvGrpSpPr>
            <a:grpSpLocks/>
          </p:cNvGrpSpPr>
          <p:nvPr/>
        </p:nvGrpSpPr>
        <p:grpSpPr bwMode="auto">
          <a:xfrm>
            <a:off x="92075" y="87313"/>
            <a:ext cx="8939213" cy="1295400"/>
            <a:chOff x="92756" y="87136"/>
            <a:chExt cx="8938744" cy="1296144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8ED1AB76-CD85-4DA5-86BD-4873C07AED19}"/>
                </a:ext>
              </a:extLst>
            </p:cNvPr>
            <p:cNvSpPr/>
            <p:nvPr/>
          </p:nvSpPr>
          <p:spPr>
            <a:xfrm flipV="1">
              <a:off x="92756" y="87136"/>
              <a:ext cx="1296920" cy="1296144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552DA1-A68A-4BD0-8D6B-EFADE1B1049B}"/>
                </a:ext>
              </a:extLst>
            </p:cNvPr>
            <p:cNvSpPr/>
            <p:nvPr/>
          </p:nvSpPr>
          <p:spPr>
            <a:xfrm>
              <a:off x="1115052" y="87136"/>
              <a:ext cx="7916448" cy="1016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pic>
          <p:nvPicPr>
            <p:cNvPr id="13" name="Picture 2" descr="E:\logo2.png">
              <a:extLst>
                <a:ext uri="{FF2B5EF4-FFF2-40B4-BE49-F238E27FC236}">
                  <a16:creationId xmlns:a16="http://schemas.microsoft.com/office/drawing/2014/main" id="{D5830D54-E585-4604-AC4B-3ED61C7CC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87" y="204515"/>
              <a:ext cx="469967" cy="61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87E93AE3-3A37-4F61-94D2-8D1FC04857B3}"/>
              </a:ext>
            </a:extLst>
          </p:cNvPr>
          <p:cNvGrpSpPr/>
          <p:nvPr/>
        </p:nvGrpSpPr>
        <p:grpSpPr>
          <a:xfrm>
            <a:off x="0" y="6172200"/>
            <a:ext cx="9059636" cy="608240"/>
            <a:chOff x="-28348" y="4548087"/>
            <a:chExt cx="9059636" cy="60824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2746C-458F-4989-93A8-A551873D7F87}"/>
                </a:ext>
              </a:extLst>
            </p:cNvPr>
            <p:cNvSpPr/>
            <p:nvPr/>
          </p:nvSpPr>
          <p:spPr bwMode="auto">
            <a:xfrm>
              <a:off x="1187450" y="4826474"/>
              <a:ext cx="40322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CA1A76E-A053-4394-8B9B-92DA49756804}"/>
                </a:ext>
              </a:extLst>
            </p:cNvPr>
            <p:cNvSpPr/>
            <p:nvPr/>
          </p:nvSpPr>
          <p:spPr bwMode="auto">
            <a:xfrm>
              <a:off x="5075238" y="4826474"/>
              <a:ext cx="360362" cy="215900"/>
            </a:xfrm>
            <a:prstGeom prst="parallelogram">
              <a:avLst>
                <a:gd name="adj" fmla="val 52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5D29FBF7-EC33-4634-BCC9-F3C7E595B0A8}"/>
                </a:ext>
              </a:extLst>
            </p:cNvPr>
            <p:cNvSpPr/>
            <p:nvPr/>
          </p:nvSpPr>
          <p:spPr bwMode="auto">
            <a:xfrm>
              <a:off x="7380288" y="4826474"/>
              <a:ext cx="1651000" cy="215900"/>
            </a:xfrm>
            <a:prstGeom prst="parallelogram">
              <a:avLst>
                <a:gd name="adj" fmla="val 5255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FD4CC2-C44F-4195-B058-413C5EE78053}"/>
                </a:ext>
              </a:extLst>
            </p:cNvPr>
            <p:cNvSpPr/>
            <p:nvPr/>
          </p:nvSpPr>
          <p:spPr bwMode="auto">
            <a:xfrm>
              <a:off x="8388350" y="4826474"/>
              <a:ext cx="642938" cy="2159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AD40F84E-8DA4-47B9-8B10-2D1CB528DF34}"/>
                </a:ext>
              </a:extLst>
            </p:cNvPr>
            <p:cNvSpPr/>
            <p:nvPr/>
          </p:nvSpPr>
          <p:spPr bwMode="auto">
            <a:xfrm>
              <a:off x="5291138" y="4826474"/>
              <a:ext cx="2449512" cy="215900"/>
            </a:xfrm>
            <a:prstGeom prst="parallelogram">
              <a:avLst>
                <a:gd name="adj" fmla="val 5255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20" name="Google Shape;1460;p16">
              <a:extLst>
                <a:ext uri="{FF2B5EF4-FFF2-40B4-BE49-F238E27FC236}">
                  <a16:creationId xmlns:a16="http://schemas.microsoft.com/office/drawing/2014/main" id="{4B9DAF56-4417-42C2-891E-44AF24C338A9}"/>
                </a:ext>
              </a:extLst>
            </p:cNvPr>
            <p:cNvSpPr txBox="1"/>
            <p:nvPr/>
          </p:nvSpPr>
          <p:spPr>
            <a:xfrm>
              <a:off x="-28348" y="4787525"/>
              <a:ext cx="5065486" cy="368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Dinas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Arsip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dan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Perpustakaan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Kabupaten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Purwakarta</a:t>
              </a:r>
              <a:endParaRPr sz="800" i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219B20E-B70E-467F-8426-A9A824A29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028" y="4548087"/>
              <a:ext cx="1195478" cy="556774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4114800" y="2362200"/>
            <a:ext cx="4800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 err="1">
                <a:solidFill>
                  <a:schemeClr val="bg1"/>
                </a:solidFill>
              </a:rPr>
              <a:t>Digitalisasi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kearsipan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berbasis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14800" y="2935069"/>
            <a:ext cx="4800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 err="1">
                <a:solidFill>
                  <a:schemeClr val="bg1"/>
                </a:solidFill>
              </a:rPr>
              <a:t>Peningkatan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keamanan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penyimpanan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arsip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mempermudah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pengelolaan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kearsipan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14800" y="3733800"/>
            <a:ext cx="4800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 err="1">
                <a:solidFill>
                  <a:schemeClr val="bg1"/>
                </a:solidFill>
              </a:rPr>
              <a:t>Efesiensi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pencarian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temu</a:t>
            </a:r>
            <a:r>
              <a:rPr lang="en-US" dirty="0">
                <a:solidFill>
                  <a:schemeClr val="bg1"/>
                </a:solidFill>
              </a:rPr>
              <a:t> Kembali </a:t>
            </a:r>
            <a:r>
              <a:rPr lang="en-US" dirty="0" err="1">
                <a:solidFill>
                  <a:schemeClr val="bg1"/>
                </a:solidFill>
              </a:rPr>
              <a:t>arsip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14800" y="4230469"/>
            <a:ext cx="4800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diakses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dimana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terkoneksi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jaringan</a:t>
            </a:r>
            <a:r>
              <a:rPr lang="en-US" dirty="0">
                <a:solidFill>
                  <a:schemeClr val="bg1"/>
                </a:solidFill>
              </a:rPr>
              <a:t> internet</a:t>
            </a:r>
          </a:p>
        </p:txBody>
      </p:sp>
      <p:pic>
        <p:nvPicPr>
          <p:cNvPr id="45" name="Picture 4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26212" r="53091" b="3889"/>
          <a:stretch>
            <a:fillRect/>
          </a:stretch>
        </p:blipFill>
        <p:spPr bwMode="auto">
          <a:xfrm>
            <a:off x="533400" y="2057400"/>
            <a:ext cx="3338747" cy="28781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292;p14">
            <a:extLst>
              <a:ext uri="{FF2B5EF4-FFF2-40B4-BE49-F238E27FC236}">
                <a16:creationId xmlns:a16="http://schemas.microsoft.com/office/drawing/2014/main" id="{A27632CA-C2EE-49BA-AACF-2AD82623424A}"/>
              </a:ext>
            </a:extLst>
          </p:cNvPr>
          <p:cNvSpPr txBox="1"/>
          <p:nvPr/>
        </p:nvSpPr>
        <p:spPr>
          <a:xfrm>
            <a:off x="2504763" y="762000"/>
            <a:ext cx="4350715" cy="28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417" tIns="36704" rIns="73417" bIns="36704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chemeClr val="dk2"/>
              </a:buClr>
              <a:buSzPts val="3100"/>
            </a:pPr>
            <a:r>
              <a:rPr lang="fi-FI" sz="1260" i="1" dirty="0">
                <a:solidFill>
                  <a:schemeClr val="tx1"/>
                </a:solidFill>
                <a:latin typeface="Lato Light"/>
                <a:ea typeface="Lato Light"/>
                <a:cs typeface="Lato Light"/>
                <a:sym typeface="Lato Light"/>
              </a:rPr>
              <a:t>Sistem Informasi Digital Olah Rekam Arsip</a:t>
            </a:r>
            <a:endParaRPr lang="fi-FI" sz="1260" i="1" dirty="0">
              <a:solidFill>
                <a:schemeClr val="tx1"/>
              </a:solidFill>
            </a:endParaRPr>
          </a:p>
        </p:txBody>
      </p:sp>
      <p:sp>
        <p:nvSpPr>
          <p:cNvPr id="24" name="Google Shape;418;p15">
            <a:extLst>
              <a:ext uri="{FF2B5EF4-FFF2-40B4-BE49-F238E27FC236}">
                <a16:creationId xmlns:a16="http://schemas.microsoft.com/office/drawing/2014/main" id="{B636EF1C-E392-4E2E-9B57-E8F6721BD5D9}"/>
              </a:ext>
            </a:extLst>
          </p:cNvPr>
          <p:cNvSpPr txBox="1"/>
          <p:nvPr/>
        </p:nvSpPr>
        <p:spPr>
          <a:xfrm>
            <a:off x="710250" y="281262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/>
              <a:t>MANFAAT APLIKASI SIDORA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34;p15"/>
          <p:cNvSpPr/>
          <p:nvPr/>
        </p:nvSpPr>
        <p:spPr>
          <a:xfrm>
            <a:off x="4459158" y="3448041"/>
            <a:ext cx="49429" cy="49429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760" y="1"/>
                </a:moveTo>
                <a:cubicBezTo>
                  <a:pt x="317" y="1"/>
                  <a:pt x="0" y="349"/>
                  <a:pt x="0" y="761"/>
                </a:cubicBezTo>
                <a:cubicBezTo>
                  <a:pt x="0" y="1204"/>
                  <a:pt x="317" y="1521"/>
                  <a:pt x="760" y="1521"/>
                </a:cubicBezTo>
                <a:cubicBezTo>
                  <a:pt x="1172" y="1521"/>
                  <a:pt x="1520" y="1172"/>
                  <a:pt x="1520" y="761"/>
                </a:cubicBezTo>
                <a:cubicBezTo>
                  <a:pt x="1520" y="349"/>
                  <a:pt x="1172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C1B71136-540B-4006-9D9D-6B24F571F8A0}"/>
              </a:ext>
            </a:extLst>
          </p:cNvPr>
          <p:cNvGrpSpPr>
            <a:grpSpLocks/>
          </p:cNvGrpSpPr>
          <p:nvPr/>
        </p:nvGrpSpPr>
        <p:grpSpPr bwMode="auto">
          <a:xfrm>
            <a:off x="92075" y="87313"/>
            <a:ext cx="8939213" cy="1295400"/>
            <a:chOff x="92756" y="87136"/>
            <a:chExt cx="8938744" cy="1296144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8ED1AB76-CD85-4DA5-86BD-4873C07AED19}"/>
                </a:ext>
              </a:extLst>
            </p:cNvPr>
            <p:cNvSpPr/>
            <p:nvPr/>
          </p:nvSpPr>
          <p:spPr>
            <a:xfrm flipV="1">
              <a:off x="92756" y="87136"/>
              <a:ext cx="1296920" cy="1296144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552DA1-A68A-4BD0-8D6B-EFADE1B1049B}"/>
                </a:ext>
              </a:extLst>
            </p:cNvPr>
            <p:cNvSpPr/>
            <p:nvPr/>
          </p:nvSpPr>
          <p:spPr>
            <a:xfrm>
              <a:off x="1115052" y="87136"/>
              <a:ext cx="7916448" cy="1016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pic>
          <p:nvPicPr>
            <p:cNvPr id="13" name="Picture 2" descr="E:\logo2.png">
              <a:extLst>
                <a:ext uri="{FF2B5EF4-FFF2-40B4-BE49-F238E27FC236}">
                  <a16:creationId xmlns:a16="http://schemas.microsoft.com/office/drawing/2014/main" id="{D5830D54-E585-4604-AC4B-3ED61C7CC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87" y="204515"/>
              <a:ext cx="469967" cy="61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87E93AE3-3A37-4F61-94D2-8D1FC04857B3}"/>
              </a:ext>
            </a:extLst>
          </p:cNvPr>
          <p:cNvGrpSpPr/>
          <p:nvPr/>
        </p:nvGrpSpPr>
        <p:grpSpPr>
          <a:xfrm>
            <a:off x="0" y="6172200"/>
            <a:ext cx="9059636" cy="608240"/>
            <a:chOff x="-28348" y="4548087"/>
            <a:chExt cx="9059636" cy="60824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2746C-458F-4989-93A8-A551873D7F87}"/>
                </a:ext>
              </a:extLst>
            </p:cNvPr>
            <p:cNvSpPr/>
            <p:nvPr/>
          </p:nvSpPr>
          <p:spPr bwMode="auto">
            <a:xfrm>
              <a:off x="1187450" y="4826474"/>
              <a:ext cx="40322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CA1A76E-A053-4394-8B9B-92DA49756804}"/>
                </a:ext>
              </a:extLst>
            </p:cNvPr>
            <p:cNvSpPr/>
            <p:nvPr/>
          </p:nvSpPr>
          <p:spPr bwMode="auto">
            <a:xfrm>
              <a:off x="5075238" y="4826474"/>
              <a:ext cx="360362" cy="215900"/>
            </a:xfrm>
            <a:prstGeom prst="parallelogram">
              <a:avLst>
                <a:gd name="adj" fmla="val 52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5D29FBF7-EC33-4634-BCC9-F3C7E595B0A8}"/>
                </a:ext>
              </a:extLst>
            </p:cNvPr>
            <p:cNvSpPr/>
            <p:nvPr/>
          </p:nvSpPr>
          <p:spPr bwMode="auto">
            <a:xfrm>
              <a:off x="7380288" y="4826474"/>
              <a:ext cx="1651000" cy="215900"/>
            </a:xfrm>
            <a:prstGeom prst="parallelogram">
              <a:avLst>
                <a:gd name="adj" fmla="val 5255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FD4CC2-C44F-4195-B058-413C5EE78053}"/>
                </a:ext>
              </a:extLst>
            </p:cNvPr>
            <p:cNvSpPr/>
            <p:nvPr/>
          </p:nvSpPr>
          <p:spPr bwMode="auto">
            <a:xfrm>
              <a:off x="8388350" y="4826474"/>
              <a:ext cx="642938" cy="2159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AD40F84E-8DA4-47B9-8B10-2D1CB528DF34}"/>
                </a:ext>
              </a:extLst>
            </p:cNvPr>
            <p:cNvSpPr/>
            <p:nvPr/>
          </p:nvSpPr>
          <p:spPr bwMode="auto">
            <a:xfrm>
              <a:off x="5291138" y="4826474"/>
              <a:ext cx="2449512" cy="215900"/>
            </a:xfrm>
            <a:prstGeom prst="parallelogram">
              <a:avLst>
                <a:gd name="adj" fmla="val 5255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20" name="Google Shape;1460;p16">
              <a:extLst>
                <a:ext uri="{FF2B5EF4-FFF2-40B4-BE49-F238E27FC236}">
                  <a16:creationId xmlns:a16="http://schemas.microsoft.com/office/drawing/2014/main" id="{4B9DAF56-4417-42C2-891E-44AF24C338A9}"/>
                </a:ext>
              </a:extLst>
            </p:cNvPr>
            <p:cNvSpPr txBox="1"/>
            <p:nvPr/>
          </p:nvSpPr>
          <p:spPr>
            <a:xfrm>
              <a:off x="-28348" y="4787525"/>
              <a:ext cx="5065486" cy="368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Dinas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Arsip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dan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Perpustakaan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Kabupaten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Purwakarta</a:t>
              </a:r>
              <a:endParaRPr sz="800" i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219B20E-B70E-467F-8426-A9A824A29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028" y="4548087"/>
              <a:ext cx="1195478" cy="556774"/>
            </a:xfrm>
            <a:prstGeom prst="rect">
              <a:avLst/>
            </a:prstGeom>
          </p:spPr>
        </p:pic>
      </p:grpSp>
      <p:sp>
        <p:nvSpPr>
          <p:cNvPr id="33" name="Content Placeholder 3"/>
          <p:cNvSpPr txBox="1">
            <a:spLocks/>
          </p:cNvSpPr>
          <p:nvPr/>
        </p:nvSpPr>
        <p:spPr>
          <a:xfrm>
            <a:off x="4724400" y="1676400"/>
            <a:ext cx="4038600" cy="4434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26182" r="6126" b="21433"/>
          <a:stretch>
            <a:fillRect/>
          </a:stretch>
        </p:blipFill>
        <p:spPr bwMode="auto">
          <a:xfrm>
            <a:off x="1447800" y="1600200"/>
            <a:ext cx="61722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ontent Placeholder 3"/>
          <p:cNvSpPr txBox="1">
            <a:spLocks/>
          </p:cNvSpPr>
          <p:nvPr/>
        </p:nvSpPr>
        <p:spPr>
          <a:xfrm>
            <a:off x="1066800" y="4191001"/>
            <a:ext cx="7239000" cy="3047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Kunjungi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alamat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website </a:t>
            </a:r>
            <a:r>
              <a:rPr kumimoji="0" lang="en-US" sz="19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https://sidora.purwakartakab.go.id/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Google Shape;418;p15">
            <a:extLst>
              <a:ext uri="{FF2B5EF4-FFF2-40B4-BE49-F238E27FC236}">
                <a16:creationId xmlns:a16="http://schemas.microsoft.com/office/drawing/2014/main" id="{F9F93824-8F05-4947-8247-D158173040F2}"/>
              </a:ext>
            </a:extLst>
          </p:cNvPr>
          <p:cNvSpPr txBox="1"/>
          <p:nvPr/>
        </p:nvSpPr>
        <p:spPr>
          <a:xfrm>
            <a:off x="710250" y="337533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/>
              <a:t>Cara </a:t>
            </a:r>
            <a:r>
              <a:rPr lang="en-US" sz="2400" b="1" dirty="0" err="1"/>
              <a:t>Mengakses</a:t>
            </a:r>
            <a:r>
              <a:rPr lang="en-US" sz="2400" b="1" dirty="0"/>
              <a:t> </a:t>
            </a:r>
            <a:r>
              <a:rPr lang="en-US" sz="2400" b="1" dirty="0" err="1"/>
              <a:t>Aplikasi</a:t>
            </a:r>
            <a:r>
              <a:rPr lang="en-US" sz="2400" b="1" dirty="0"/>
              <a:t> SIDORA</a:t>
            </a:r>
          </a:p>
        </p:txBody>
      </p:sp>
      <p:sp>
        <p:nvSpPr>
          <p:cNvPr id="27" name="Google Shape;1292;p14">
            <a:extLst>
              <a:ext uri="{FF2B5EF4-FFF2-40B4-BE49-F238E27FC236}">
                <a16:creationId xmlns:a16="http://schemas.microsoft.com/office/drawing/2014/main" id="{ECDB4C04-6832-41C3-9713-C57E9EC07BA6}"/>
              </a:ext>
            </a:extLst>
          </p:cNvPr>
          <p:cNvSpPr txBox="1"/>
          <p:nvPr/>
        </p:nvSpPr>
        <p:spPr>
          <a:xfrm>
            <a:off x="2504763" y="762000"/>
            <a:ext cx="4350715" cy="28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417" tIns="36704" rIns="73417" bIns="36704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chemeClr val="dk2"/>
              </a:buClr>
              <a:buSzPts val="3100"/>
            </a:pPr>
            <a:r>
              <a:rPr lang="fi-FI" sz="1260" i="1" dirty="0">
                <a:solidFill>
                  <a:schemeClr val="tx1"/>
                </a:solidFill>
                <a:latin typeface="Lato Light"/>
                <a:ea typeface="Lato Light"/>
                <a:cs typeface="Lato Light"/>
                <a:sym typeface="Lato Light"/>
              </a:rPr>
              <a:t>Sistem Informasi Digital Olah Rekam Arsip</a:t>
            </a:r>
            <a:endParaRPr lang="fi-FI" sz="126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34;p15"/>
          <p:cNvSpPr/>
          <p:nvPr/>
        </p:nvSpPr>
        <p:spPr>
          <a:xfrm>
            <a:off x="4459158" y="3448041"/>
            <a:ext cx="49429" cy="49429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760" y="1"/>
                </a:moveTo>
                <a:cubicBezTo>
                  <a:pt x="317" y="1"/>
                  <a:pt x="0" y="349"/>
                  <a:pt x="0" y="761"/>
                </a:cubicBezTo>
                <a:cubicBezTo>
                  <a:pt x="0" y="1204"/>
                  <a:pt x="317" y="1521"/>
                  <a:pt x="760" y="1521"/>
                </a:cubicBezTo>
                <a:cubicBezTo>
                  <a:pt x="1172" y="1521"/>
                  <a:pt x="1520" y="1172"/>
                  <a:pt x="1520" y="761"/>
                </a:cubicBezTo>
                <a:cubicBezTo>
                  <a:pt x="1520" y="349"/>
                  <a:pt x="1172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C1B71136-540B-4006-9D9D-6B24F571F8A0}"/>
              </a:ext>
            </a:extLst>
          </p:cNvPr>
          <p:cNvGrpSpPr>
            <a:grpSpLocks/>
          </p:cNvGrpSpPr>
          <p:nvPr/>
        </p:nvGrpSpPr>
        <p:grpSpPr bwMode="auto">
          <a:xfrm>
            <a:off x="92075" y="87313"/>
            <a:ext cx="8939213" cy="1295400"/>
            <a:chOff x="92756" y="87136"/>
            <a:chExt cx="8938744" cy="1296144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8ED1AB76-CD85-4DA5-86BD-4873C07AED19}"/>
                </a:ext>
              </a:extLst>
            </p:cNvPr>
            <p:cNvSpPr/>
            <p:nvPr/>
          </p:nvSpPr>
          <p:spPr>
            <a:xfrm flipV="1">
              <a:off x="92756" y="87136"/>
              <a:ext cx="1296920" cy="1296144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552DA1-A68A-4BD0-8D6B-EFADE1B1049B}"/>
                </a:ext>
              </a:extLst>
            </p:cNvPr>
            <p:cNvSpPr/>
            <p:nvPr/>
          </p:nvSpPr>
          <p:spPr>
            <a:xfrm>
              <a:off x="1115052" y="87136"/>
              <a:ext cx="7916448" cy="1016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pic>
          <p:nvPicPr>
            <p:cNvPr id="13" name="Picture 2" descr="E:\logo2.png">
              <a:extLst>
                <a:ext uri="{FF2B5EF4-FFF2-40B4-BE49-F238E27FC236}">
                  <a16:creationId xmlns:a16="http://schemas.microsoft.com/office/drawing/2014/main" id="{D5830D54-E585-4604-AC4B-3ED61C7CC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87" y="204515"/>
              <a:ext cx="469967" cy="61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87E93AE3-3A37-4F61-94D2-8D1FC04857B3}"/>
              </a:ext>
            </a:extLst>
          </p:cNvPr>
          <p:cNvGrpSpPr/>
          <p:nvPr/>
        </p:nvGrpSpPr>
        <p:grpSpPr>
          <a:xfrm>
            <a:off x="0" y="6172200"/>
            <a:ext cx="9059636" cy="608240"/>
            <a:chOff x="-28348" y="4548087"/>
            <a:chExt cx="9059636" cy="60824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2746C-458F-4989-93A8-A551873D7F87}"/>
                </a:ext>
              </a:extLst>
            </p:cNvPr>
            <p:cNvSpPr/>
            <p:nvPr/>
          </p:nvSpPr>
          <p:spPr bwMode="auto">
            <a:xfrm>
              <a:off x="1187450" y="4826474"/>
              <a:ext cx="40322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CA1A76E-A053-4394-8B9B-92DA49756804}"/>
                </a:ext>
              </a:extLst>
            </p:cNvPr>
            <p:cNvSpPr/>
            <p:nvPr/>
          </p:nvSpPr>
          <p:spPr bwMode="auto">
            <a:xfrm>
              <a:off x="5075238" y="4826474"/>
              <a:ext cx="360362" cy="215900"/>
            </a:xfrm>
            <a:prstGeom prst="parallelogram">
              <a:avLst>
                <a:gd name="adj" fmla="val 52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5D29FBF7-EC33-4634-BCC9-F3C7E595B0A8}"/>
                </a:ext>
              </a:extLst>
            </p:cNvPr>
            <p:cNvSpPr/>
            <p:nvPr/>
          </p:nvSpPr>
          <p:spPr bwMode="auto">
            <a:xfrm>
              <a:off x="7380288" y="4826474"/>
              <a:ext cx="1651000" cy="215900"/>
            </a:xfrm>
            <a:prstGeom prst="parallelogram">
              <a:avLst>
                <a:gd name="adj" fmla="val 5255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FD4CC2-C44F-4195-B058-413C5EE78053}"/>
                </a:ext>
              </a:extLst>
            </p:cNvPr>
            <p:cNvSpPr/>
            <p:nvPr/>
          </p:nvSpPr>
          <p:spPr bwMode="auto">
            <a:xfrm>
              <a:off x="8388350" y="4826474"/>
              <a:ext cx="642938" cy="2159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AD40F84E-8DA4-47B9-8B10-2D1CB528DF34}"/>
                </a:ext>
              </a:extLst>
            </p:cNvPr>
            <p:cNvSpPr/>
            <p:nvPr/>
          </p:nvSpPr>
          <p:spPr bwMode="auto">
            <a:xfrm>
              <a:off x="5291138" y="4826474"/>
              <a:ext cx="2449512" cy="215900"/>
            </a:xfrm>
            <a:prstGeom prst="parallelogram">
              <a:avLst>
                <a:gd name="adj" fmla="val 5255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20" name="Google Shape;1460;p16">
              <a:extLst>
                <a:ext uri="{FF2B5EF4-FFF2-40B4-BE49-F238E27FC236}">
                  <a16:creationId xmlns:a16="http://schemas.microsoft.com/office/drawing/2014/main" id="{4B9DAF56-4417-42C2-891E-44AF24C338A9}"/>
                </a:ext>
              </a:extLst>
            </p:cNvPr>
            <p:cNvSpPr txBox="1"/>
            <p:nvPr/>
          </p:nvSpPr>
          <p:spPr>
            <a:xfrm>
              <a:off x="-28348" y="4787525"/>
              <a:ext cx="5065486" cy="368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Dinas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Arsip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dan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Perpustakaan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Kabupaten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Purwakarta</a:t>
              </a:r>
              <a:endParaRPr sz="800" i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219B20E-B70E-467F-8426-A9A824A29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028" y="4548087"/>
              <a:ext cx="1195478" cy="556774"/>
            </a:xfrm>
            <a:prstGeom prst="rect">
              <a:avLst/>
            </a:prstGeom>
          </p:spPr>
        </p:pic>
      </p:grpSp>
      <p:pic>
        <p:nvPicPr>
          <p:cNvPr id="22" name="Content Placeholder 4"/>
          <p:cNvPicPr>
            <a:picLocks/>
          </p:cNvPicPr>
          <p:nvPr/>
        </p:nvPicPr>
        <p:blipFill>
          <a:blip r:embed="rId4"/>
          <a:srcRect l="7211" t="4646" r="7796" b="13681"/>
          <a:stretch>
            <a:fillRect/>
          </a:stretch>
        </p:blipFill>
        <p:spPr bwMode="auto">
          <a:xfrm>
            <a:off x="2140750" y="1630843"/>
            <a:ext cx="48768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2743200" y="4702601"/>
            <a:ext cx="4032250" cy="1371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*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Buka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browser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lalu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ketik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alamat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URL </a:t>
            </a:r>
            <a:r>
              <a:rPr kumimoji="0" lang="en-US" sz="2000" b="0" i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/>
              </a:rPr>
              <a:t>https://sidora.purwakartakab.go.id/</a:t>
            </a:r>
            <a:r>
              <a:rPr kumimoji="0" lang="en-US" sz="2000" b="0" i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lang="en-US" sz="2000" dirty="0">
                <a:solidFill>
                  <a:schemeClr val="accent2"/>
                </a:solidFill>
              </a:rPr>
              <a:t>Login</a:t>
            </a:r>
            <a:r>
              <a:rPr lang="en-US" sz="2000" dirty="0"/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kemudian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SIGN 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3" name="Google Shape;418;p15">
            <a:extLst>
              <a:ext uri="{FF2B5EF4-FFF2-40B4-BE49-F238E27FC236}">
                <a16:creationId xmlns:a16="http://schemas.microsoft.com/office/drawing/2014/main" id="{E4403D9F-241B-4318-8880-8EE4FE7E26E5}"/>
              </a:ext>
            </a:extLst>
          </p:cNvPr>
          <p:cNvSpPr txBox="1"/>
          <p:nvPr/>
        </p:nvSpPr>
        <p:spPr>
          <a:xfrm>
            <a:off x="717400" y="379577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Proses Input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Data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Arsip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ke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Aplikasi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SIDORA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Google Shape;1292;p14">
            <a:extLst>
              <a:ext uri="{FF2B5EF4-FFF2-40B4-BE49-F238E27FC236}">
                <a16:creationId xmlns:a16="http://schemas.microsoft.com/office/drawing/2014/main" id="{1B3881E6-C1D3-4249-A542-DE0B0C48E9AD}"/>
              </a:ext>
            </a:extLst>
          </p:cNvPr>
          <p:cNvSpPr txBox="1"/>
          <p:nvPr/>
        </p:nvSpPr>
        <p:spPr>
          <a:xfrm>
            <a:off x="2504763" y="762000"/>
            <a:ext cx="4350715" cy="28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417" tIns="36704" rIns="73417" bIns="36704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chemeClr val="dk2"/>
              </a:buClr>
              <a:buSzPts val="3100"/>
            </a:pPr>
            <a:r>
              <a:rPr lang="fi-FI" sz="1260" i="1" dirty="0">
                <a:solidFill>
                  <a:schemeClr val="tx1"/>
                </a:solidFill>
                <a:latin typeface="Lato Light"/>
                <a:ea typeface="Lato Light"/>
                <a:cs typeface="Lato Light"/>
                <a:sym typeface="Lato Light"/>
              </a:rPr>
              <a:t>Sistem Informasi Digital Olah Rekam Arsip</a:t>
            </a:r>
            <a:endParaRPr lang="fi-FI" sz="126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34;p15"/>
          <p:cNvSpPr/>
          <p:nvPr/>
        </p:nvSpPr>
        <p:spPr>
          <a:xfrm>
            <a:off x="4459158" y="3448041"/>
            <a:ext cx="49429" cy="49429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760" y="1"/>
                </a:moveTo>
                <a:cubicBezTo>
                  <a:pt x="317" y="1"/>
                  <a:pt x="0" y="349"/>
                  <a:pt x="0" y="761"/>
                </a:cubicBezTo>
                <a:cubicBezTo>
                  <a:pt x="0" y="1204"/>
                  <a:pt x="317" y="1521"/>
                  <a:pt x="760" y="1521"/>
                </a:cubicBezTo>
                <a:cubicBezTo>
                  <a:pt x="1172" y="1521"/>
                  <a:pt x="1520" y="1172"/>
                  <a:pt x="1520" y="761"/>
                </a:cubicBezTo>
                <a:cubicBezTo>
                  <a:pt x="1520" y="349"/>
                  <a:pt x="1172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C1B71136-540B-4006-9D9D-6B24F571F8A0}"/>
              </a:ext>
            </a:extLst>
          </p:cNvPr>
          <p:cNvGrpSpPr>
            <a:grpSpLocks/>
          </p:cNvGrpSpPr>
          <p:nvPr/>
        </p:nvGrpSpPr>
        <p:grpSpPr bwMode="auto">
          <a:xfrm>
            <a:off x="92075" y="87313"/>
            <a:ext cx="8939213" cy="1295400"/>
            <a:chOff x="92756" y="87136"/>
            <a:chExt cx="8938744" cy="1296144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8ED1AB76-CD85-4DA5-86BD-4873C07AED19}"/>
                </a:ext>
              </a:extLst>
            </p:cNvPr>
            <p:cNvSpPr/>
            <p:nvPr/>
          </p:nvSpPr>
          <p:spPr>
            <a:xfrm flipV="1">
              <a:off x="92756" y="87136"/>
              <a:ext cx="1296920" cy="1296144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552DA1-A68A-4BD0-8D6B-EFADE1B1049B}"/>
                </a:ext>
              </a:extLst>
            </p:cNvPr>
            <p:cNvSpPr/>
            <p:nvPr/>
          </p:nvSpPr>
          <p:spPr>
            <a:xfrm>
              <a:off x="1115052" y="87136"/>
              <a:ext cx="7916448" cy="1016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pic>
          <p:nvPicPr>
            <p:cNvPr id="13" name="Picture 2" descr="E:\logo2.png">
              <a:extLst>
                <a:ext uri="{FF2B5EF4-FFF2-40B4-BE49-F238E27FC236}">
                  <a16:creationId xmlns:a16="http://schemas.microsoft.com/office/drawing/2014/main" id="{D5830D54-E585-4604-AC4B-3ED61C7CC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87" y="204515"/>
              <a:ext cx="469967" cy="61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87E93AE3-3A37-4F61-94D2-8D1FC04857B3}"/>
              </a:ext>
            </a:extLst>
          </p:cNvPr>
          <p:cNvGrpSpPr/>
          <p:nvPr/>
        </p:nvGrpSpPr>
        <p:grpSpPr>
          <a:xfrm>
            <a:off x="0" y="6172200"/>
            <a:ext cx="9059636" cy="608240"/>
            <a:chOff x="-28348" y="4548087"/>
            <a:chExt cx="9059636" cy="60824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2746C-458F-4989-93A8-A551873D7F87}"/>
                </a:ext>
              </a:extLst>
            </p:cNvPr>
            <p:cNvSpPr/>
            <p:nvPr/>
          </p:nvSpPr>
          <p:spPr bwMode="auto">
            <a:xfrm>
              <a:off x="1187450" y="4826474"/>
              <a:ext cx="40322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CA1A76E-A053-4394-8B9B-92DA49756804}"/>
                </a:ext>
              </a:extLst>
            </p:cNvPr>
            <p:cNvSpPr/>
            <p:nvPr/>
          </p:nvSpPr>
          <p:spPr bwMode="auto">
            <a:xfrm>
              <a:off x="5075238" y="4826474"/>
              <a:ext cx="360362" cy="215900"/>
            </a:xfrm>
            <a:prstGeom prst="parallelogram">
              <a:avLst>
                <a:gd name="adj" fmla="val 52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5D29FBF7-EC33-4634-BCC9-F3C7E595B0A8}"/>
                </a:ext>
              </a:extLst>
            </p:cNvPr>
            <p:cNvSpPr/>
            <p:nvPr/>
          </p:nvSpPr>
          <p:spPr bwMode="auto">
            <a:xfrm>
              <a:off x="7380288" y="4826474"/>
              <a:ext cx="1651000" cy="215900"/>
            </a:xfrm>
            <a:prstGeom prst="parallelogram">
              <a:avLst>
                <a:gd name="adj" fmla="val 5255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FD4CC2-C44F-4195-B058-413C5EE78053}"/>
                </a:ext>
              </a:extLst>
            </p:cNvPr>
            <p:cNvSpPr/>
            <p:nvPr/>
          </p:nvSpPr>
          <p:spPr bwMode="auto">
            <a:xfrm>
              <a:off x="8388350" y="4826474"/>
              <a:ext cx="642938" cy="2159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AD40F84E-8DA4-47B9-8B10-2D1CB528DF34}"/>
                </a:ext>
              </a:extLst>
            </p:cNvPr>
            <p:cNvSpPr/>
            <p:nvPr/>
          </p:nvSpPr>
          <p:spPr bwMode="auto">
            <a:xfrm>
              <a:off x="5291138" y="4826474"/>
              <a:ext cx="2449512" cy="215900"/>
            </a:xfrm>
            <a:prstGeom prst="parallelogram">
              <a:avLst>
                <a:gd name="adj" fmla="val 5255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20" name="Google Shape;1460;p16">
              <a:extLst>
                <a:ext uri="{FF2B5EF4-FFF2-40B4-BE49-F238E27FC236}">
                  <a16:creationId xmlns:a16="http://schemas.microsoft.com/office/drawing/2014/main" id="{4B9DAF56-4417-42C2-891E-44AF24C338A9}"/>
                </a:ext>
              </a:extLst>
            </p:cNvPr>
            <p:cNvSpPr txBox="1"/>
            <p:nvPr/>
          </p:nvSpPr>
          <p:spPr>
            <a:xfrm>
              <a:off x="-28348" y="4787525"/>
              <a:ext cx="5065486" cy="368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Dinas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Arsip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dan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Perpustakaan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Kabupaten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Purwakarta</a:t>
              </a:r>
              <a:endParaRPr sz="800" i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219B20E-B70E-467F-8426-A9A824A29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028" y="4548087"/>
              <a:ext cx="1195478" cy="556774"/>
            </a:xfrm>
            <a:prstGeom prst="rect">
              <a:avLst/>
            </a:prstGeom>
          </p:spPr>
        </p:pic>
      </p:grpSp>
      <p:pic>
        <p:nvPicPr>
          <p:cNvPr id="25" name="Content Placeholder 3"/>
          <p:cNvPicPr>
            <a:picLocks/>
          </p:cNvPicPr>
          <p:nvPr/>
        </p:nvPicPr>
        <p:blipFill>
          <a:blip r:embed="rId4"/>
          <a:srcRect t="15897" b="5641"/>
          <a:stretch>
            <a:fillRect/>
          </a:stretch>
        </p:blipFill>
        <p:spPr bwMode="auto">
          <a:xfrm>
            <a:off x="533400" y="1828800"/>
            <a:ext cx="48006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5943600" y="1838900"/>
            <a:ext cx="2133600" cy="13734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400" dirty="0" err="1">
                <a:solidFill>
                  <a:schemeClr val="tx1"/>
                </a:solidFill>
              </a:rPr>
              <a:t>Selanjutnya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dimenu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Dashbord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masuk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</a:t>
            </a:r>
            <a:r>
              <a:rPr lang="en-US" sz="1400" dirty="0">
                <a:solidFill>
                  <a:schemeClr val="tx1"/>
                </a:solidFill>
              </a:rPr>
              <a:t> menu </a:t>
            </a:r>
            <a:r>
              <a:rPr lang="en-US" sz="1400" dirty="0" err="1">
                <a:solidFill>
                  <a:schemeClr val="tx1"/>
                </a:solidFill>
              </a:rPr>
              <a:t>Daftar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Arsip</a:t>
            </a:r>
            <a:r>
              <a:rPr lang="en-US" sz="1400" dirty="0">
                <a:solidFill>
                  <a:schemeClr val="tx1"/>
                </a:solidFill>
              </a:rPr>
              <a:t> &gt; Add News &gt; </a:t>
            </a:r>
            <a:r>
              <a:rPr lang="en-US" sz="1400" dirty="0" err="1">
                <a:solidFill>
                  <a:schemeClr val="tx1"/>
                </a:solidFill>
              </a:rPr>
              <a:t>Buat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baru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lalu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muncul</a:t>
            </a:r>
            <a:r>
              <a:rPr lang="en-US" sz="1400" dirty="0">
                <a:solidFill>
                  <a:schemeClr val="tx1"/>
                </a:solidFill>
              </a:rPr>
              <a:t> menu </a:t>
            </a:r>
            <a:r>
              <a:rPr lang="en-US" sz="1400" dirty="0" err="1">
                <a:solidFill>
                  <a:schemeClr val="tx1"/>
                </a:solidFill>
              </a:rPr>
              <a:t>Isi</a:t>
            </a:r>
            <a:r>
              <a:rPr lang="en-US" sz="1400" dirty="0">
                <a:solidFill>
                  <a:schemeClr val="tx1"/>
                </a:solidFill>
              </a:rPr>
              <a:t> form insert (</a:t>
            </a:r>
            <a:r>
              <a:rPr lang="en-US" sz="1400" dirty="0" err="1">
                <a:solidFill>
                  <a:schemeClr val="tx1"/>
                </a:solidFill>
              </a:rPr>
              <a:t>isi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semua</a:t>
            </a:r>
            <a:r>
              <a:rPr lang="en-US" sz="1400" dirty="0">
                <a:solidFill>
                  <a:schemeClr val="tx1"/>
                </a:solidFill>
              </a:rPr>
              <a:t> form)</a:t>
            </a:r>
          </a:p>
          <a:p>
            <a:pPr lvl="0" algn="ctr">
              <a:spcBef>
                <a:spcPct val="0"/>
              </a:spcBef>
              <a:defRPr/>
            </a:pP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lvl="0" algn="ctr">
              <a:spcBef>
                <a:spcPct val="0"/>
              </a:spcBef>
              <a:buFont typeface="Arial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buFont typeface="Arial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786EA5F-DB27-48F1-9CB3-DB6A478A1989}"/>
              </a:ext>
            </a:extLst>
          </p:cNvPr>
          <p:cNvSpPr txBox="1">
            <a:spLocks/>
          </p:cNvSpPr>
          <p:nvPr/>
        </p:nvSpPr>
        <p:spPr>
          <a:xfrm>
            <a:off x="5943600" y="3733800"/>
            <a:ext cx="2133600" cy="13734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Setelah form </a:t>
            </a:r>
            <a:r>
              <a:rPr lang="en-US" sz="1400" dirty="0" err="1">
                <a:solidFill>
                  <a:schemeClr val="tx1"/>
                </a:solidFill>
              </a:rPr>
              <a:t>isian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terisi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seluruhnya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klik</a:t>
            </a:r>
            <a:r>
              <a:rPr lang="en-US" sz="1400" dirty="0">
                <a:solidFill>
                  <a:schemeClr val="tx1"/>
                </a:solidFill>
              </a:rPr>
              <a:t> submit </a:t>
            </a:r>
            <a:r>
              <a:rPr lang="en-US" sz="1400" dirty="0" err="1">
                <a:solidFill>
                  <a:schemeClr val="tx1"/>
                </a:solidFill>
              </a:rPr>
              <a:t>maka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otomatis</a:t>
            </a:r>
            <a:r>
              <a:rPr lang="en-US" sz="1400" dirty="0">
                <a:solidFill>
                  <a:schemeClr val="tx1"/>
                </a:solidFill>
              </a:rPr>
              <a:t> daftar </a:t>
            </a:r>
            <a:r>
              <a:rPr lang="en-US" sz="1400" dirty="0" err="1">
                <a:solidFill>
                  <a:schemeClr val="tx1"/>
                </a:solidFill>
              </a:rPr>
              <a:t>arsip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dimasukan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tersimpan</a:t>
            </a:r>
            <a:r>
              <a:rPr lang="en-US" sz="1400" dirty="0">
                <a:solidFill>
                  <a:schemeClr val="tx1"/>
                </a:solidFill>
              </a:rPr>
              <a:t> di 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sistem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  <a:buFont typeface="Arial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Google Shape;418;p15">
            <a:extLst>
              <a:ext uri="{FF2B5EF4-FFF2-40B4-BE49-F238E27FC236}">
                <a16:creationId xmlns:a16="http://schemas.microsoft.com/office/drawing/2014/main" id="{440C5E0E-A770-45E7-AAFC-59718B86452E}"/>
              </a:ext>
            </a:extLst>
          </p:cNvPr>
          <p:cNvSpPr txBox="1"/>
          <p:nvPr/>
        </p:nvSpPr>
        <p:spPr>
          <a:xfrm>
            <a:off x="717400" y="379577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Proses Input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Data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Arsip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ke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Aplikasi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SIDORA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Google Shape;1292;p14">
            <a:extLst>
              <a:ext uri="{FF2B5EF4-FFF2-40B4-BE49-F238E27FC236}">
                <a16:creationId xmlns:a16="http://schemas.microsoft.com/office/drawing/2014/main" id="{DCFFD04C-53D3-4763-881A-61C1744BF88E}"/>
              </a:ext>
            </a:extLst>
          </p:cNvPr>
          <p:cNvSpPr txBox="1"/>
          <p:nvPr/>
        </p:nvSpPr>
        <p:spPr>
          <a:xfrm>
            <a:off x="2504763" y="762000"/>
            <a:ext cx="4350715" cy="28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417" tIns="36704" rIns="73417" bIns="36704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chemeClr val="dk2"/>
              </a:buClr>
              <a:buSzPts val="3100"/>
            </a:pPr>
            <a:r>
              <a:rPr lang="fi-FI" sz="1260" i="1" dirty="0">
                <a:solidFill>
                  <a:schemeClr val="tx1"/>
                </a:solidFill>
                <a:latin typeface="Lato Light"/>
                <a:ea typeface="Lato Light"/>
                <a:cs typeface="Lato Light"/>
                <a:sym typeface="Lato Light"/>
              </a:rPr>
              <a:t>Sistem Informasi Digital Olah Rekam Arsip</a:t>
            </a:r>
            <a:endParaRPr lang="fi-FI" sz="126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34;p15"/>
          <p:cNvSpPr/>
          <p:nvPr/>
        </p:nvSpPr>
        <p:spPr>
          <a:xfrm>
            <a:off x="4459158" y="3448041"/>
            <a:ext cx="49429" cy="49429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760" y="1"/>
                </a:moveTo>
                <a:cubicBezTo>
                  <a:pt x="317" y="1"/>
                  <a:pt x="0" y="349"/>
                  <a:pt x="0" y="761"/>
                </a:cubicBezTo>
                <a:cubicBezTo>
                  <a:pt x="0" y="1204"/>
                  <a:pt x="317" y="1521"/>
                  <a:pt x="760" y="1521"/>
                </a:cubicBezTo>
                <a:cubicBezTo>
                  <a:pt x="1172" y="1521"/>
                  <a:pt x="1520" y="1172"/>
                  <a:pt x="1520" y="761"/>
                </a:cubicBezTo>
                <a:cubicBezTo>
                  <a:pt x="1520" y="349"/>
                  <a:pt x="1172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C1B71136-540B-4006-9D9D-6B24F571F8A0}"/>
              </a:ext>
            </a:extLst>
          </p:cNvPr>
          <p:cNvGrpSpPr>
            <a:grpSpLocks/>
          </p:cNvGrpSpPr>
          <p:nvPr/>
        </p:nvGrpSpPr>
        <p:grpSpPr bwMode="auto">
          <a:xfrm>
            <a:off x="92075" y="87313"/>
            <a:ext cx="8939213" cy="1295400"/>
            <a:chOff x="92756" y="87136"/>
            <a:chExt cx="8938744" cy="1296144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8ED1AB76-CD85-4DA5-86BD-4873C07AED19}"/>
                </a:ext>
              </a:extLst>
            </p:cNvPr>
            <p:cNvSpPr/>
            <p:nvPr/>
          </p:nvSpPr>
          <p:spPr>
            <a:xfrm flipV="1">
              <a:off x="92756" y="87136"/>
              <a:ext cx="1296920" cy="1296144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552DA1-A68A-4BD0-8D6B-EFADE1B1049B}"/>
                </a:ext>
              </a:extLst>
            </p:cNvPr>
            <p:cNvSpPr/>
            <p:nvPr/>
          </p:nvSpPr>
          <p:spPr>
            <a:xfrm>
              <a:off x="1115052" y="87136"/>
              <a:ext cx="7916448" cy="1016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pic>
          <p:nvPicPr>
            <p:cNvPr id="13" name="Picture 2" descr="E:\logo2.png">
              <a:extLst>
                <a:ext uri="{FF2B5EF4-FFF2-40B4-BE49-F238E27FC236}">
                  <a16:creationId xmlns:a16="http://schemas.microsoft.com/office/drawing/2014/main" id="{D5830D54-E585-4604-AC4B-3ED61C7CC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87" y="204515"/>
              <a:ext cx="469967" cy="61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87E93AE3-3A37-4F61-94D2-8D1FC04857B3}"/>
              </a:ext>
            </a:extLst>
          </p:cNvPr>
          <p:cNvGrpSpPr/>
          <p:nvPr/>
        </p:nvGrpSpPr>
        <p:grpSpPr>
          <a:xfrm>
            <a:off x="0" y="6172200"/>
            <a:ext cx="9059636" cy="608240"/>
            <a:chOff x="-28348" y="4548087"/>
            <a:chExt cx="9059636" cy="60824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2746C-458F-4989-93A8-A551873D7F87}"/>
                </a:ext>
              </a:extLst>
            </p:cNvPr>
            <p:cNvSpPr/>
            <p:nvPr/>
          </p:nvSpPr>
          <p:spPr bwMode="auto">
            <a:xfrm>
              <a:off x="1187450" y="4826474"/>
              <a:ext cx="40322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CA1A76E-A053-4394-8B9B-92DA49756804}"/>
                </a:ext>
              </a:extLst>
            </p:cNvPr>
            <p:cNvSpPr/>
            <p:nvPr/>
          </p:nvSpPr>
          <p:spPr bwMode="auto">
            <a:xfrm>
              <a:off x="5075238" y="4826474"/>
              <a:ext cx="360362" cy="215900"/>
            </a:xfrm>
            <a:prstGeom prst="parallelogram">
              <a:avLst>
                <a:gd name="adj" fmla="val 52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5D29FBF7-EC33-4634-BCC9-F3C7E595B0A8}"/>
                </a:ext>
              </a:extLst>
            </p:cNvPr>
            <p:cNvSpPr/>
            <p:nvPr/>
          </p:nvSpPr>
          <p:spPr bwMode="auto">
            <a:xfrm>
              <a:off x="7380288" y="4826474"/>
              <a:ext cx="1651000" cy="215900"/>
            </a:xfrm>
            <a:prstGeom prst="parallelogram">
              <a:avLst>
                <a:gd name="adj" fmla="val 5255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FD4CC2-C44F-4195-B058-413C5EE78053}"/>
                </a:ext>
              </a:extLst>
            </p:cNvPr>
            <p:cNvSpPr/>
            <p:nvPr/>
          </p:nvSpPr>
          <p:spPr bwMode="auto">
            <a:xfrm>
              <a:off x="8388350" y="4826474"/>
              <a:ext cx="642938" cy="2159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AD40F84E-8DA4-47B9-8B10-2D1CB528DF34}"/>
                </a:ext>
              </a:extLst>
            </p:cNvPr>
            <p:cNvSpPr/>
            <p:nvPr/>
          </p:nvSpPr>
          <p:spPr bwMode="auto">
            <a:xfrm>
              <a:off x="5291138" y="4826474"/>
              <a:ext cx="2449512" cy="215900"/>
            </a:xfrm>
            <a:prstGeom prst="parallelogram">
              <a:avLst>
                <a:gd name="adj" fmla="val 5255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20" name="Google Shape;1460;p16">
              <a:extLst>
                <a:ext uri="{FF2B5EF4-FFF2-40B4-BE49-F238E27FC236}">
                  <a16:creationId xmlns:a16="http://schemas.microsoft.com/office/drawing/2014/main" id="{4B9DAF56-4417-42C2-891E-44AF24C338A9}"/>
                </a:ext>
              </a:extLst>
            </p:cNvPr>
            <p:cNvSpPr txBox="1"/>
            <p:nvPr/>
          </p:nvSpPr>
          <p:spPr>
            <a:xfrm>
              <a:off x="-28348" y="4787525"/>
              <a:ext cx="5065486" cy="368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Dinas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Arsip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dan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Perpustakaan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Kabupaten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Purwakarta</a:t>
              </a:r>
              <a:endParaRPr sz="800" i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219B20E-B70E-467F-8426-A9A824A29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028" y="4548087"/>
              <a:ext cx="1195478" cy="556774"/>
            </a:xfrm>
            <a:prstGeom prst="rect">
              <a:avLst/>
            </a:prstGeom>
          </p:spPr>
        </p:pic>
      </p:grpSp>
      <p:pic>
        <p:nvPicPr>
          <p:cNvPr id="24" name="Content Placeholder 3"/>
          <p:cNvPicPr>
            <a:picLocks/>
          </p:cNvPicPr>
          <p:nvPr/>
        </p:nvPicPr>
        <p:blipFill>
          <a:blip r:embed="rId4"/>
          <a:srcRect t="4717" r="8438" b="5031"/>
          <a:stretch>
            <a:fillRect/>
          </a:stretch>
        </p:blipFill>
        <p:spPr bwMode="auto">
          <a:xfrm>
            <a:off x="533400" y="1981200"/>
            <a:ext cx="47244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5638800" y="1981200"/>
            <a:ext cx="2743200" cy="381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Selanjutnya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berdasarkan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hasil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inputan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arsip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baru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dimasukan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aplikasi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sidora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maka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otomatis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tersimpan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daftarBox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arsip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lvl="0">
              <a:spcBef>
                <a:spcPct val="0"/>
              </a:spcBef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menu </a:t>
            </a:r>
            <a:r>
              <a:rPr lang="en-US" sz="1400" dirty="0" err="1">
                <a:solidFill>
                  <a:schemeClr val="tx1"/>
                </a:solidFill>
              </a:rPr>
              <a:t>ini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terdapat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juga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daftar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arsip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musnah</a:t>
            </a:r>
            <a:r>
              <a:rPr lang="en-US" sz="1400" dirty="0">
                <a:solidFill>
                  <a:schemeClr val="tx1"/>
                </a:solidFill>
              </a:rPr>
              <a:t> / yang </a:t>
            </a:r>
            <a:r>
              <a:rPr lang="en-US" sz="1400" dirty="0" err="1">
                <a:solidFill>
                  <a:schemeClr val="tx1"/>
                </a:solidFill>
              </a:rPr>
              <a:t>mana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arsip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tersebut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sesuai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dengan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Peraturan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Bupati</a:t>
            </a:r>
            <a:r>
              <a:rPr lang="en-US" sz="1400" dirty="0">
                <a:solidFill>
                  <a:schemeClr val="tx1"/>
                </a:solidFill>
              </a:rPr>
              <a:t> No.100  </a:t>
            </a:r>
            <a:r>
              <a:rPr lang="en-US" sz="1400" dirty="0" err="1">
                <a:solidFill>
                  <a:schemeClr val="tx1"/>
                </a:solidFill>
              </a:rPr>
              <a:t>Tahun</a:t>
            </a:r>
            <a:r>
              <a:rPr lang="en-US" sz="1400" dirty="0">
                <a:solidFill>
                  <a:schemeClr val="tx1"/>
                </a:solidFill>
              </a:rPr>
              <a:t> 2021 </a:t>
            </a:r>
            <a:r>
              <a:rPr lang="en-US" sz="1400" dirty="0" err="1">
                <a:solidFill>
                  <a:schemeClr val="tx1"/>
                </a:solidFill>
              </a:rPr>
              <a:t>tentang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Jadwal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Retensi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Arsip</a:t>
            </a:r>
            <a:r>
              <a:rPr lang="en-US" sz="1400" dirty="0">
                <a:solidFill>
                  <a:schemeClr val="tx1"/>
                </a:solidFill>
              </a:rPr>
              <a:t> (JRA) yang </a:t>
            </a:r>
            <a:r>
              <a:rPr lang="en-US" sz="1400" dirty="0" err="1">
                <a:solidFill>
                  <a:schemeClr val="tx1"/>
                </a:solidFill>
              </a:rPr>
              <a:t>terotomatis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sistem</a:t>
            </a:r>
            <a:endParaRPr lang="en-US" sz="1400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1400" dirty="0" err="1">
                <a:solidFill>
                  <a:schemeClr val="tx1"/>
                </a:solidFill>
              </a:rPr>
              <a:t>Terdapat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juga</a:t>
            </a:r>
            <a:r>
              <a:rPr lang="en-US" sz="1400" dirty="0">
                <a:solidFill>
                  <a:schemeClr val="tx1"/>
                </a:solidFill>
              </a:rPr>
              <a:t> menu </a:t>
            </a:r>
            <a:r>
              <a:rPr lang="en-US" sz="1400" dirty="0" err="1">
                <a:solidFill>
                  <a:schemeClr val="tx1"/>
                </a:solidFill>
              </a:rPr>
              <a:t>untuk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pencarian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berkas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lainnya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databes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sitem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sidora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  <a:buFont typeface="Arial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Google Shape;418;p15">
            <a:extLst>
              <a:ext uri="{FF2B5EF4-FFF2-40B4-BE49-F238E27FC236}">
                <a16:creationId xmlns:a16="http://schemas.microsoft.com/office/drawing/2014/main" id="{20948500-14A7-44B0-A599-8A88A981E326}"/>
              </a:ext>
            </a:extLst>
          </p:cNvPr>
          <p:cNvSpPr txBox="1"/>
          <p:nvPr/>
        </p:nvSpPr>
        <p:spPr>
          <a:xfrm>
            <a:off x="710250" y="337533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Menu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Lainnya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Aplikasi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SIDORA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Google Shape;1292;p14">
            <a:extLst>
              <a:ext uri="{FF2B5EF4-FFF2-40B4-BE49-F238E27FC236}">
                <a16:creationId xmlns:a16="http://schemas.microsoft.com/office/drawing/2014/main" id="{682B912C-9B90-413A-8D2D-671042B47BA3}"/>
              </a:ext>
            </a:extLst>
          </p:cNvPr>
          <p:cNvSpPr txBox="1"/>
          <p:nvPr/>
        </p:nvSpPr>
        <p:spPr>
          <a:xfrm>
            <a:off x="2504763" y="762000"/>
            <a:ext cx="4350715" cy="28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417" tIns="36704" rIns="73417" bIns="36704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chemeClr val="dk2"/>
              </a:buClr>
              <a:buSzPts val="3100"/>
            </a:pPr>
            <a:r>
              <a:rPr lang="fi-FI" sz="1260" i="1" dirty="0">
                <a:solidFill>
                  <a:schemeClr val="tx1"/>
                </a:solidFill>
                <a:latin typeface="Lato Light"/>
                <a:ea typeface="Lato Light"/>
                <a:cs typeface="Lato Light"/>
                <a:sym typeface="Lato Light"/>
              </a:rPr>
              <a:t>Sistem Informasi Digital Olah Rekam Arsip</a:t>
            </a:r>
            <a:endParaRPr lang="fi-FI" sz="126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34;p15"/>
          <p:cNvSpPr/>
          <p:nvPr/>
        </p:nvSpPr>
        <p:spPr>
          <a:xfrm>
            <a:off x="4459158" y="3448041"/>
            <a:ext cx="49429" cy="49429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760" y="1"/>
                </a:moveTo>
                <a:cubicBezTo>
                  <a:pt x="317" y="1"/>
                  <a:pt x="0" y="349"/>
                  <a:pt x="0" y="761"/>
                </a:cubicBezTo>
                <a:cubicBezTo>
                  <a:pt x="0" y="1204"/>
                  <a:pt x="317" y="1521"/>
                  <a:pt x="760" y="1521"/>
                </a:cubicBezTo>
                <a:cubicBezTo>
                  <a:pt x="1172" y="1521"/>
                  <a:pt x="1520" y="1172"/>
                  <a:pt x="1520" y="761"/>
                </a:cubicBezTo>
                <a:cubicBezTo>
                  <a:pt x="1520" y="349"/>
                  <a:pt x="1172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C1B71136-540B-4006-9D9D-6B24F571F8A0}"/>
              </a:ext>
            </a:extLst>
          </p:cNvPr>
          <p:cNvGrpSpPr>
            <a:grpSpLocks/>
          </p:cNvGrpSpPr>
          <p:nvPr/>
        </p:nvGrpSpPr>
        <p:grpSpPr bwMode="auto">
          <a:xfrm>
            <a:off x="92075" y="87313"/>
            <a:ext cx="8939213" cy="1295400"/>
            <a:chOff x="92756" y="87136"/>
            <a:chExt cx="8938744" cy="1296144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8ED1AB76-CD85-4DA5-86BD-4873C07AED19}"/>
                </a:ext>
              </a:extLst>
            </p:cNvPr>
            <p:cNvSpPr/>
            <p:nvPr/>
          </p:nvSpPr>
          <p:spPr>
            <a:xfrm flipV="1">
              <a:off x="92756" y="87136"/>
              <a:ext cx="1296920" cy="1296144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552DA1-A68A-4BD0-8D6B-EFADE1B1049B}"/>
                </a:ext>
              </a:extLst>
            </p:cNvPr>
            <p:cNvSpPr/>
            <p:nvPr/>
          </p:nvSpPr>
          <p:spPr>
            <a:xfrm>
              <a:off x="1115052" y="87136"/>
              <a:ext cx="7916448" cy="1016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pic>
          <p:nvPicPr>
            <p:cNvPr id="13" name="Picture 2" descr="E:\logo2.png">
              <a:extLst>
                <a:ext uri="{FF2B5EF4-FFF2-40B4-BE49-F238E27FC236}">
                  <a16:creationId xmlns:a16="http://schemas.microsoft.com/office/drawing/2014/main" id="{D5830D54-E585-4604-AC4B-3ED61C7CC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87" y="204515"/>
              <a:ext cx="469967" cy="61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87E93AE3-3A37-4F61-94D2-8D1FC04857B3}"/>
              </a:ext>
            </a:extLst>
          </p:cNvPr>
          <p:cNvGrpSpPr/>
          <p:nvPr/>
        </p:nvGrpSpPr>
        <p:grpSpPr>
          <a:xfrm>
            <a:off x="0" y="6172200"/>
            <a:ext cx="9059636" cy="608240"/>
            <a:chOff x="-28348" y="4548087"/>
            <a:chExt cx="9059636" cy="60824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2746C-458F-4989-93A8-A551873D7F87}"/>
                </a:ext>
              </a:extLst>
            </p:cNvPr>
            <p:cNvSpPr/>
            <p:nvPr/>
          </p:nvSpPr>
          <p:spPr bwMode="auto">
            <a:xfrm>
              <a:off x="1187450" y="4826474"/>
              <a:ext cx="40322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CA1A76E-A053-4394-8B9B-92DA49756804}"/>
                </a:ext>
              </a:extLst>
            </p:cNvPr>
            <p:cNvSpPr/>
            <p:nvPr/>
          </p:nvSpPr>
          <p:spPr bwMode="auto">
            <a:xfrm>
              <a:off x="5075238" y="4826474"/>
              <a:ext cx="360362" cy="215900"/>
            </a:xfrm>
            <a:prstGeom prst="parallelogram">
              <a:avLst>
                <a:gd name="adj" fmla="val 5255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5D29FBF7-EC33-4634-BCC9-F3C7E595B0A8}"/>
                </a:ext>
              </a:extLst>
            </p:cNvPr>
            <p:cNvSpPr/>
            <p:nvPr/>
          </p:nvSpPr>
          <p:spPr bwMode="auto">
            <a:xfrm>
              <a:off x="7380288" y="4826474"/>
              <a:ext cx="1651000" cy="215900"/>
            </a:xfrm>
            <a:prstGeom prst="parallelogram">
              <a:avLst>
                <a:gd name="adj" fmla="val 5255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FD4CC2-C44F-4195-B058-413C5EE78053}"/>
                </a:ext>
              </a:extLst>
            </p:cNvPr>
            <p:cNvSpPr/>
            <p:nvPr/>
          </p:nvSpPr>
          <p:spPr bwMode="auto">
            <a:xfrm>
              <a:off x="8388350" y="4826474"/>
              <a:ext cx="642938" cy="2159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AD40F84E-8DA4-47B9-8B10-2D1CB528DF34}"/>
                </a:ext>
              </a:extLst>
            </p:cNvPr>
            <p:cNvSpPr/>
            <p:nvPr/>
          </p:nvSpPr>
          <p:spPr bwMode="auto">
            <a:xfrm>
              <a:off x="5291138" y="4826474"/>
              <a:ext cx="2449512" cy="215900"/>
            </a:xfrm>
            <a:prstGeom prst="parallelogram">
              <a:avLst>
                <a:gd name="adj" fmla="val 5255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20" name="Google Shape;1460;p16">
              <a:extLst>
                <a:ext uri="{FF2B5EF4-FFF2-40B4-BE49-F238E27FC236}">
                  <a16:creationId xmlns:a16="http://schemas.microsoft.com/office/drawing/2014/main" id="{4B9DAF56-4417-42C2-891E-44AF24C338A9}"/>
                </a:ext>
              </a:extLst>
            </p:cNvPr>
            <p:cNvSpPr txBox="1"/>
            <p:nvPr/>
          </p:nvSpPr>
          <p:spPr>
            <a:xfrm>
              <a:off x="-28348" y="4787525"/>
              <a:ext cx="5065486" cy="368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Dinas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Arsip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dan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Perpustakaan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Kabupaten</a:t>
              </a:r>
              <a:r>
                <a:rPr lang="en-US" sz="800" i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800" i="1" dirty="0" err="1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Purwakarta</a:t>
              </a:r>
              <a:endParaRPr sz="800" i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219B20E-B70E-467F-8426-A9A824A29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028" y="4548087"/>
              <a:ext cx="1195478" cy="556774"/>
            </a:xfrm>
            <a:prstGeom prst="rect">
              <a:avLst/>
            </a:prstGeom>
          </p:spPr>
        </p:pic>
      </p:grpSp>
      <p:pic>
        <p:nvPicPr>
          <p:cNvPr id="23" name="Content Placeholder 3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4703" y="1284714"/>
            <a:ext cx="3636731" cy="2188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Content Placeholder 3"/>
          <p:cNvPicPr>
            <a:picLocks/>
          </p:cNvPicPr>
          <p:nvPr/>
        </p:nvPicPr>
        <p:blipFill>
          <a:blip r:embed="rId5" cstate="print"/>
          <a:srcRect t="9748" r="3728" b="9748"/>
          <a:stretch>
            <a:fillRect/>
          </a:stretch>
        </p:blipFill>
        <p:spPr bwMode="auto">
          <a:xfrm>
            <a:off x="4456737" y="1288145"/>
            <a:ext cx="4350715" cy="215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Content Placeholder 3"/>
          <p:cNvPicPr>
            <a:picLocks/>
          </p:cNvPicPr>
          <p:nvPr/>
        </p:nvPicPr>
        <p:blipFill>
          <a:blip r:embed="rId6" cstate="print"/>
          <a:srcRect t="9434" r="3728" b="14456"/>
          <a:stretch>
            <a:fillRect/>
          </a:stretch>
        </p:blipFill>
        <p:spPr bwMode="auto">
          <a:xfrm>
            <a:off x="664703" y="3878730"/>
            <a:ext cx="3620640" cy="2051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5065486" y="3693797"/>
            <a:ext cx="3351212" cy="2236311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1600" dirty="0" err="1">
                <a:solidFill>
                  <a:schemeClr val="tx1"/>
                </a:solidFill>
              </a:rPr>
              <a:t>Selanjutnya</a:t>
            </a:r>
            <a:r>
              <a:rPr lang="en-US" sz="1600" dirty="0">
                <a:solidFill>
                  <a:schemeClr val="tx1"/>
                </a:solidFill>
              </a:rPr>
              <a:t> Menu </a:t>
            </a:r>
            <a:r>
              <a:rPr lang="en-US" sz="1600" dirty="0" err="1">
                <a:solidFill>
                  <a:schemeClr val="tx1"/>
                </a:solidFill>
              </a:rPr>
              <a:t>Laporan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 err="1">
                <a:solidFill>
                  <a:schemeClr val="tx1"/>
                </a:solidFill>
              </a:rPr>
              <a:t>Hasil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Pengolahan</a:t>
            </a:r>
            <a:r>
              <a:rPr lang="en-US" sz="1600" dirty="0">
                <a:solidFill>
                  <a:schemeClr val="tx1"/>
                </a:solidFill>
              </a:rPr>
              <a:t> Data </a:t>
            </a:r>
            <a:r>
              <a:rPr lang="en-US" sz="1600" dirty="0" err="1">
                <a:solidFill>
                  <a:schemeClr val="tx1"/>
                </a:solidFill>
              </a:rPr>
              <a:t>Informasi</a:t>
            </a:r>
            <a:r>
              <a:rPr lang="en-US" sz="1600" dirty="0">
                <a:solidFill>
                  <a:schemeClr val="tx1"/>
                </a:solidFill>
              </a:rPr>
              <a:t> / Data </a:t>
            </a:r>
            <a:r>
              <a:rPr lang="en-US" sz="1600" dirty="0" err="1">
                <a:solidFill>
                  <a:schemeClr val="tx1"/>
                </a:solidFill>
              </a:rPr>
              <a:t>Arsip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sudah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terinput</a:t>
            </a:r>
            <a:endParaRPr lang="en-US" sz="1600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Laporan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Arsip</a:t>
            </a:r>
            <a:r>
              <a:rPr lang="en-US" sz="1600" b="1" dirty="0">
                <a:solidFill>
                  <a:schemeClr val="tx1"/>
                </a:solidFill>
              </a:rPr>
              <a:t> OPD (</a:t>
            </a:r>
            <a:r>
              <a:rPr lang="en-US" sz="1600" dirty="0" err="1">
                <a:solidFill>
                  <a:schemeClr val="tx1"/>
                </a:solidFill>
              </a:rPr>
              <a:t>sistem</a:t>
            </a: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en-US" sz="1600" dirty="0" err="1">
                <a:solidFill>
                  <a:schemeClr val="tx1"/>
                </a:solidFill>
              </a:rPr>
              <a:t>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sidora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dapat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memantau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menghitung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jumlah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arsip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tiap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tiap</a:t>
            </a:r>
            <a:r>
              <a:rPr lang="en-US" sz="1600" dirty="0">
                <a:solidFill>
                  <a:schemeClr val="tx1"/>
                </a:solidFill>
              </a:rPr>
              <a:t> OPD yang </a:t>
            </a:r>
            <a:r>
              <a:rPr lang="en-US" sz="1600" dirty="0" err="1">
                <a:solidFill>
                  <a:schemeClr val="tx1"/>
                </a:solidFill>
              </a:rPr>
              <a:t>sudah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masuk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sistem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lvl="0">
              <a:spcBef>
                <a:spcPct val="0"/>
              </a:spcBef>
              <a:defRPr/>
            </a:pP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  <a:buFont typeface="Arial" charset="0"/>
              <a:buChar char="•"/>
              <a:defRPr/>
            </a:pPr>
            <a:endParaRPr lang="en-US" sz="1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charset="0"/>
              <a:buChar char="•"/>
              <a:defRPr/>
            </a:pPr>
            <a:endParaRPr lang="en-US" sz="1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Google Shape;418;p15">
            <a:extLst>
              <a:ext uri="{FF2B5EF4-FFF2-40B4-BE49-F238E27FC236}">
                <a16:creationId xmlns:a16="http://schemas.microsoft.com/office/drawing/2014/main" id="{5E268C74-6200-47EF-8322-89CDE2DDFAE4}"/>
              </a:ext>
            </a:extLst>
          </p:cNvPr>
          <p:cNvSpPr txBox="1"/>
          <p:nvPr/>
        </p:nvSpPr>
        <p:spPr>
          <a:xfrm>
            <a:off x="710250" y="337533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Menu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Lainnya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Aplikasi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SIDORA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Google Shape;1292;p14">
            <a:extLst>
              <a:ext uri="{FF2B5EF4-FFF2-40B4-BE49-F238E27FC236}">
                <a16:creationId xmlns:a16="http://schemas.microsoft.com/office/drawing/2014/main" id="{9EA12703-9289-45E4-92AD-EB58D7092F61}"/>
              </a:ext>
            </a:extLst>
          </p:cNvPr>
          <p:cNvSpPr txBox="1"/>
          <p:nvPr/>
        </p:nvSpPr>
        <p:spPr>
          <a:xfrm>
            <a:off x="2504763" y="762000"/>
            <a:ext cx="4350715" cy="28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417" tIns="36704" rIns="73417" bIns="36704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chemeClr val="dk2"/>
              </a:buClr>
              <a:buSzPts val="3100"/>
            </a:pPr>
            <a:r>
              <a:rPr lang="fi-FI" sz="1260" i="1" dirty="0">
                <a:solidFill>
                  <a:schemeClr val="tx1"/>
                </a:solidFill>
                <a:latin typeface="Lato Light"/>
                <a:ea typeface="Lato Light"/>
                <a:cs typeface="Lato Light"/>
                <a:sym typeface="Lato Light"/>
              </a:rPr>
              <a:t>Sistem Informasi Digital Olah Rekam Arsip</a:t>
            </a:r>
            <a:endParaRPr lang="fi-FI" sz="126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724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Fira Sans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Disipusda</cp:lastModifiedBy>
  <cp:revision>37</cp:revision>
  <dcterms:created xsi:type="dcterms:W3CDTF">2024-07-02T06:59:18Z</dcterms:created>
  <dcterms:modified xsi:type="dcterms:W3CDTF">2024-07-16T10:59:10Z</dcterms:modified>
</cp:coreProperties>
</file>